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4.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5.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6.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7.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8.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8" r:id="rId1"/>
  </p:sldMasterIdLst>
  <p:notesMasterIdLst>
    <p:notesMasterId r:id="rId42"/>
  </p:notesMasterIdLst>
  <p:sldIdLst>
    <p:sldId id="256" r:id="rId2"/>
    <p:sldId id="257" r:id="rId3"/>
    <p:sldId id="258" r:id="rId4"/>
    <p:sldId id="260" r:id="rId5"/>
    <p:sldId id="372" r:id="rId6"/>
    <p:sldId id="364" r:id="rId7"/>
    <p:sldId id="374" r:id="rId8"/>
    <p:sldId id="375" r:id="rId9"/>
    <p:sldId id="376" r:id="rId10"/>
    <p:sldId id="377" r:id="rId11"/>
    <p:sldId id="378" r:id="rId12"/>
    <p:sldId id="379" r:id="rId13"/>
    <p:sldId id="380" r:id="rId14"/>
    <p:sldId id="336" r:id="rId15"/>
    <p:sldId id="337" r:id="rId16"/>
    <p:sldId id="338" r:id="rId17"/>
    <p:sldId id="339" r:id="rId18"/>
    <p:sldId id="347" r:id="rId19"/>
    <p:sldId id="274" r:id="rId20"/>
    <p:sldId id="381" r:id="rId21"/>
    <p:sldId id="382" r:id="rId22"/>
    <p:sldId id="310" r:id="rId23"/>
    <p:sldId id="308" r:id="rId24"/>
    <p:sldId id="287" r:id="rId25"/>
    <p:sldId id="293" r:id="rId26"/>
    <p:sldId id="334" r:id="rId27"/>
    <p:sldId id="330" r:id="rId28"/>
    <p:sldId id="318" r:id="rId29"/>
    <p:sldId id="319" r:id="rId30"/>
    <p:sldId id="325" r:id="rId31"/>
    <p:sldId id="326" r:id="rId32"/>
    <p:sldId id="335" r:id="rId33"/>
    <p:sldId id="331" r:id="rId34"/>
    <p:sldId id="312" r:id="rId35"/>
    <p:sldId id="313" r:id="rId36"/>
    <p:sldId id="299" r:id="rId37"/>
    <p:sldId id="302" r:id="rId38"/>
    <p:sldId id="316" r:id="rId39"/>
    <p:sldId id="361" r:id="rId40"/>
    <p:sldId id="303"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738"/>
    <p:restoredTop sz="91419"/>
  </p:normalViewPr>
  <p:slideViewPr>
    <p:cSldViewPr snapToGrid="0" snapToObjects="1">
      <p:cViewPr>
        <p:scale>
          <a:sx n="80" d="100"/>
          <a:sy n="80" d="100"/>
        </p:scale>
        <p:origin x="-1710" y="-4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7D5721-4267-0146-8075-0D7477300B02}" type="datetimeFigureOut">
              <a:rPr lang="en-US" smtClean="0"/>
              <a:pPr/>
              <a:t>11/17/2017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9DC57A-CE2C-C944-B075-44BBAA33BF01}" type="slidenum">
              <a:rPr lang="en-US" smtClean="0"/>
              <a:pPr/>
              <a:t>‹N°›</a:t>
            </a:fld>
            <a:endParaRPr lang="en-US" dirty="0"/>
          </a:p>
        </p:txBody>
      </p:sp>
    </p:spTree>
    <p:extLst>
      <p:ext uri="{BB962C8B-B14F-4D97-AF65-F5344CB8AC3E}">
        <p14:creationId xmlns:p14="http://schemas.microsoft.com/office/powerpoint/2010/main" val="8632785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Spelling of Marihuana as opposed</a:t>
            </a:r>
            <a:r>
              <a:rPr lang="en-US" baseline="0" dirty="0" smtClean="0"/>
              <a:t> to Marijuana; Marihuana with the “h” thought was to have more of a “medical connotation”; we/me/other “cannabis” physicians are further taking that distinction to the term “medical cannabis” to further delineate cannabis for medical purposes as opposed to marijuana for recreational purposes</a:t>
            </a:r>
            <a:endParaRPr lang="en-US" dirty="0"/>
          </a:p>
        </p:txBody>
      </p:sp>
      <p:sp>
        <p:nvSpPr>
          <p:cNvPr id="4" name="Slide Number Placeholder 3"/>
          <p:cNvSpPr>
            <a:spLocks noGrp="1"/>
          </p:cNvSpPr>
          <p:nvPr>
            <p:ph type="sldNum" sz="quarter" idx="10"/>
          </p:nvPr>
        </p:nvSpPr>
        <p:spPr/>
        <p:txBody>
          <a:bodyPr/>
          <a:lstStyle/>
          <a:p>
            <a:fld id="{329DC57A-CE2C-C944-B075-44BBAA33BF01}" type="slidenum">
              <a:rPr lang="en-US" smtClean="0"/>
              <a:pPr/>
              <a:t>3</a:t>
            </a:fld>
            <a:endParaRPr lang="en-US" dirty="0"/>
          </a:p>
        </p:txBody>
      </p:sp>
    </p:spTree>
    <p:extLst>
      <p:ext uri="{BB962C8B-B14F-4D97-AF65-F5344CB8AC3E}">
        <p14:creationId xmlns:p14="http://schemas.microsoft.com/office/powerpoint/2010/main" val="723121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has been here since 2001; although most of us</a:t>
            </a:r>
            <a:r>
              <a:rPr lang="en-US" baseline="0" dirty="0" smtClean="0"/>
              <a:t> have not had much exposure, I had one patient with approval under the former regulations</a:t>
            </a:r>
          </a:p>
          <a:p>
            <a:r>
              <a:rPr lang="en-US" baseline="0" dirty="0" smtClean="0"/>
              <a:t>With the new regulations, more individuals are looking for legal access</a:t>
            </a:r>
            <a:endParaRPr lang="en-US" dirty="0" smtClean="0"/>
          </a:p>
        </p:txBody>
      </p:sp>
      <p:sp>
        <p:nvSpPr>
          <p:cNvPr id="4" name="Slide Number Placeholder 3"/>
          <p:cNvSpPr>
            <a:spLocks noGrp="1"/>
          </p:cNvSpPr>
          <p:nvPr>
            <p:ph type="sldNum" sz="quarter" idx="10"/>
          </p:nvPr>
        </p:nvSpPr>
        <p:spPr/>
        <p:txBody>
          <a:bodyPr/>
          <a:lstStyle/>
          <a:p>
            <a:fld id="{329DC57A-CE2C-C944-B075-44BBAA33BF01}" type="slidenum">
              <a:rPr lang="en-US" smtClean="0"/>
              <a:pPr/>
              <a:t>4</a:t>
            </a:fld>
            <a:endParaRPr lang="en-US" dirty="0"/>
          </a:p>
        </p:txBody>
      </p:sp>
    </p:spTree>
    <p:extLst>
      <p:ext uri="{BB962C8B-B14F-4D97-AF65-F5344CB8AC3E}">
        <p14:creationId xmlns:p14="http://schemas.microsoft.com/office/powerpoint/2010/main" val="887024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29DC57A-CE2C-C944-B075-44BBAA33BF01}" type="slidenum">
              <a:rPr lang="en-US" smtClean="0"/>
              <a:pPr/>
              <a:t>13</a:t>
            </a:fld>
            <a:endParaRPr lang="en-US" dirty="0"/>
          </a:p>
        </p:txBody>
      </p:sp>
    </p:spTree>
    <p:extLst>
      <p:ext uri="{BB962C8B-B14F-4D97-AF65-F5344CB8AC3E}">
        <p14:creationId xmlns:p14="http://schemas.microsoft.com/office/powerpoint/2010/main" val="2849804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Currently 30</a:t>
            </a:r>
            <a:r>
              <a:rPr lang="en-US" baseline="0" dirty="0" smtClean="0"/>
              <a:t> </a:t>
            </a:r>
            <a:r>
              <a:rPr lang="en-US" dirty="0" smtClean="0"/>
              <a:t>LPs</a:t>
            </a:r>
            <a:r>
              <a:rPr lang="en-US" baseline="0" dirty="0" smtClean="0"/>
              <a:t> in Canada; 1 NB (Organigram), 1 Quebec, 17 in Ontario</a:t>
            </a:r>
            <a:endParaRPr lang="en-US" dirty="0"/>
          </a:p>
        </p:txBody>
      </p:sp>
      <p:sp>
        <p:nvSpPr>
          <p:cNvPr id="4" name="Slide Number Placeholder 3"/>
          <p:cNvSpPr>
            <a:spLocks noGrp="1"/>
          </p:cNvSpPr>
          <p:nvPr>
            <p:ph type="sldNum" sz="quarter" idx="10"/>
          </p:nvPr>
        </p:nvSpPr>
        <p:spPr/>
        <p:txBody>
          <a:bodyPr/>
          <a:lstStyle/>
          <a:p>
            <a:fld id="{329DC57A-CE2C-C944-B075-44BBAA33BF01}" type="slidenum">
              <a:rPr lang="en-US" smtClean="0"/>
              <a:pPr/>
              <a:t>21</a:t>
            </a:fld>
            <a:endParaRPr lang="en-US" dirty="0"/>
          </a:p>
        </p:txBody>
      </p:sp>
    </p:spTree>
    <p:extLst>
      <p:ext uri="{BB962C8B-B14F-4D97-AF65-F5344CB8AC3E}">
        <p14:creationId xmlns:p14="http://schemas.microsoft.com/office/powerpoint/2010/main" val="2028526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that guidance</a:t>
            </a:r>
            <a:r>
              <a:rPr lang="en-US" baseline="0" dirty="0" smtClean="0"/>
              <a:t> document, NOT guidelines</a:t>
            </a:r>
            <a:endParaRPr lang="en-US" dirty="0"/>
          </a:p>
        </p:txBody>
      </p:sp>
      <p:sp>
        <p:nvSpPr>
          <p:cNvPr id="4" name="Slide Number Placeholder 3"/>
          <p:cNvSpPr>
            <a:spLocks noGrp="1"/>
          </p:cNvSpPr>
          <p:nvPr>
            <p:ph type="sldNum" sz="quarter" idx="10"/>
          </p:nvPr>
        </p:nvSpPr>
        <p:spPr/>
        <p:txBody>
          <a:bodyPr/>
          <a:lstStyle/>
          <a:p>
            <a:fld id="{329DC57A-CE2C-C944-B075-44BBAA33BF01}" type="slidenum">
              <a:rPr lang="en-US" smtClean="0"/>
              <a:pPr/>
              <a:t>23</a:t>
            </a:fld>
            <a:endParaRPr lang="en-US" dirty="0"/>
          </a:p>
        </p:txBody>
      </p:sp>
    </p:spTree>
    <p:extLst>
      <p:ext uri="{BB962C8B-B14F-4D97-AF65-F5344CB8AC3E}">
        <p14:creationId xmlns:p14="http://schemas.microsoft.com/office/powerpoint/2010/main" val="178957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CMAJ 2010</a:t>
            </a:r>
            <a:endParaRPr lang="en-US" dirty="0"/>
          </a:p>
        </p:txBody>
      </p:sp>
      <p:sp>
        <p:nvSpPr>
          <p:cNvPr id="4" name="Slide Number Placeholder 3"/>
          <p:cNvSpPr>
            <a:spLocks noGrp="1"/>
          </p:cNvSpPr>
          <p:nvPr>
            <p:ph type="sldNum" sz="quarter" idx="10"/>
          </p:nvPr>
        </p:nvSpPr>
        <p:spPr/>
        <p:txBody>
          <a:bodyPr/>
          <a:lstStyle/>
          <a:p>
            <a:fld id="{329DC57A-CE2C-C944-B075-44BBAA33BF01}" type="slidenum">
              <a:rPr lang="en-US" smtClean="0"/>
              <a:pPr/>
              <a:t>27</a:t>
            </a:fld>
            <a:endParaRPr lang="en-US" dirty="0"/>
          </a:p>
        </p:txBody>
      </p:sp>
    </p:spTree>
    <p:extLst>
      <p:ext uri="{BB962C8B-B14F-4D97-AF65-F5344CB8AC3E}">
        <p14:creationId xmlns:p14="http://schemas.microsoft.com/office/powerpoint/2010/main" val="1186474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Canadian Study</a:t>
            </a:r>
            <a:r>
              <a:rPr lang="en-US" dirty="0" smtClean="0"/>
              <a:t>. Ottawa</a:t>
            </a:r>
            <a:endParaRPr lang="en-US" dirty="0"/>
          </a:p>
        </p:txBody>
      </p:sp>
      <p:sp>
        <p:nvSpPr>
          <p:cNvPr id="4" name="Slide Number Placeholder 3"/>
          <p:cNvSpPr>
            <a:spLocks noGrp="1"/>
          </p:cNvSpPr>
          <p:nvPr>
            <p:ph type="sldNum" sz="quarter" idx="10"/>
          </p:nvPr>
        </p:nvSpPr>
        <p:spPr/>
        <p:txBody>
          <a:bodyPr/>
          <a:lstStyle/>
          <a:p>
            <a:fld id="{329DC57A-CE2C-C944-B075-44BBAA33BF01}" type="slidenum">
              <a:rPr lang="en-US" smtClean="0"/>
              <a:pPr/>
              <a:t>34</a:t>
            </a:fld>
            <a:endParaRPr lang="en-US" dirty="0"/>
          </a:p>
        </p:txBody>
      </p:sp>
    </p:spTree>
    <p:extLst>
      <p:ext uri="{BB962C8B-B14F-4D97-AF65-F5344CB8AC3E}">
        <p14:creationId xmlns:p14="http://schemas.microsoft.com/office/powerpoint/2010/main" val="915256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9DC57A-CE2C-C944-B075-44BBAA33BF01}" type="slidenum">
              <a:rPr lang="en-US" smtClean="0"/>
              <a:pPr/>
              <a:t>35</a:t>
            </a:fld>
            <a:endParaRPr lang="en-US" dirty="0"/>
          </a:p>
        </p:txBody>
      </p:sp>
    </p:spTree>
    <p:extLst>
      <p:ext uri="{BB962C8B-B14F-4D97-AF65-F5344CB8AC3E}">
        <p14:creationId xmlns:p14="http://schemas.microsoft.com/office/powerpoint/2010/main" val="1139968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4"/>
            <a:ext cx="5917677" cy="2554758"/>
          </a:xfrm>
        </p:spPr>
        <p:txBody>
          <a:bodyPr anchor="b"/>
          <a:lstStyle>
            <a:lvl1pPr>
              <a:defRPr sz="480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866441" y="4777380"/>
            <a:ext cx="5917677"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7419" y="1824010"/>
            <a:ext cx="990599" cy="240258"/>
          </a:xfrm>
        </p:spPr>
        <p:txBody>
          <a:bodyPr/>
          <a:lstStyle>
            <a:lvl1pPr algn="l">
              <a:defRPr sz="900" b="0" i="0">
                <a:solidFill>
                  <a:schemeClr val="bg1"/>
                </a:solidFill>
              </a:defRPr>
            </a:lvl1pPr>
          </a:lstStyle>
          <a:p>
            <a:fld id="{86FFD244-139F-6D49-A676-683B3E4644DE}" type="datetimeFigureOut">
              <a:rPr lang="en-US" smtClean="0"/>
              <a:pPr/>
              <a:t>11/17/2017</a:t>
            </a:fld>
            <a:endParaRPr lang="en-US" dirty="0"/>
          </a:p>
        </p:txBody>
      </p:sp>
      <p:sp>
        <p:nvSpPr>
          <p:cNvPr id="5" name="Footer Placeholder 4"/>
          <p:cNvSpPr>
            <a:spLocks noGrp="1"/>
          </p:cNvSpPr>
          <p:nvPr>
            <p:ph type="ftr" sz="quarter" idx="11"/>
          </p:nvPr>
        </p:nvSpPr>
        <p:spPr bwMode="gray">
          <a:xfrm rot="5400000">
            <a:off x="6246568" y="3264407"/>
            <a:ext cx="3859795" cy="228659"/>
          </a:xfrm>
        </p:spPr>
        <p:txBody>
          <a:bodyPr/>
          <a:lstStyle>
            <a:lvl1pPr>
              <a:defRPr sz="900" b="0" i="0">
                <a:solidFill>
                  <a:schemeClr val="bg1"/>
                </a:solidFill>
              </a:defRPr>
            </a:lvl1pPr>
          </a:lstStyle>
          <a:p>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09009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Rectangle 14"/>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FD244-139F-6D49-A676-683B3E4644DE}" type="datetimeFigureOut">
              <a:rPr lang="en-US" smtClean="0"/>
              <a:pPr/>
              <a:t>11/17/2017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Rectangle 19"/>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12364" y="295730"/>
            <a:ext cx="738909" cy="767687"/>
          </a:xfrm>
          <a:prstGeom prst="rect">
            <a:avLst/>
          </a:prstGeom>
        </p:spPr>
        <p:txBody>
          <a:bodyPr/>
          <a:lstStyle>
            <a:lvl1pPr algn="ctr">
              <a:defRPr/>
            </a:lvl1pPr>
          </a:lstStyle>
          <a:p>
            <a:fld id="{E799F369-1585-E34F-8649-80B0600FA97F}" type="slidenum">
              <a:rPr lang="en-US" smtClean="0"/>
              <a:pPr/>
              <a:t>‹N°›</a:t>
            </a:fld>
            <a:endParaRPr lang="en-US" dirty="0"/>
          </a:p>
        </p:txBody>
      </p:sp>
    </p:spTree>
    <p:extLst>
      <p:ext uri="{BB962C8B-B14F-4D97-AF65-F5344CB8AC3E}">
        <p14:creationId xmlns:p14="http://schemas.microsoft.com/office/powerpoint/2010/main" val="1199673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lstStyle>
            <a:lvl1pPr>
              <a:defRPr sz="3600"/>
            </a:lvl1pPr>
          </a:lstStyle>
          <a:p>
            <a:r>
              <a:rPr lang="en-US" smtClean="0"/>
              <a:t>Click to edit Master title style</a:t>
            </a:r>
            <a:endParaRPr lang="en-US" dirty="0"/>
          </a:p>
        </p:txBody>
      </p:sp>
      <p:sp>
        <p:nvSpPr>
          <p:cNvPr id="15" name="Text Placeholder 3"/>
          <p:cNvSpPr>
            <a:spLocks noGrp="1"/>
          </p:cNvSpPr>
          <p:nvPr>
            <p:ph type="body" sz="half" idx="13"/>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FFD244-139F-6D49-A676-683B3E4644DE}" type="datetimeFigureOut">
              <a:rPr lang="en-US" smtClean="0"/>
              <a:pPr/>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E799F369-1585-E34F-8649-80B0600FA97F}" type="slidenum">
              <a:rPr lang="en-US" smtClean="0"/>
              <a:pPr/>
              <a:t>‹N°›</a:t>
            </a:fld>
            <a:endParaRPr lang="en-US" dirty="0"/>
          </a:p>
        </p:txBody>
      </p:sp>
    </p:spTree>
    <p:extLst>
      <p:ext uri="{BB962C8B-B14F-4D97-AF65-F5344CB8AC3E}">
        <p14:creationId xmlns:p14="http://schemas.microsoft.com/office/powerpoint/2010/main" val="185191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4" name="Rectangle 13"/>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11" name="TextBox 10"/>
          <p:cNvSpPr txBox="1"/>
          <p:nvPr/>
        </p:nvSpPr>
        <p:spPr bwMode="gray">
          <a:xfrm>
            <a:off x="7033421" y="2893960"/>
            <a:ext cx="679240"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10" name="TextBox 9"/>
          <p:cNvSpPr txBox="1"/>
          <p:nvPr/>
        </p:nvSpPr>
        <p:spPr bwMode="gray">
          <a:xfrm>
            <a:off x="625840" y="590998"/>
            <a:ext cx="601591"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2" name="Title 1"/>
          <p:cNvSpPr>
            <a:spLocks noGrp="1"/>
          </p:cNvSpPr>
          <p:nvPr>
            <p:ph type="title"/>
          </p:nvPr>
        </p:nvSpPr>
        <p:spPr>
          <a:xfrm>
            <a:off x="1110763" y="914400"/>
            <a:ext cx="6177681" cy="28846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tx2">
                    <a:lumMod val="40000"/>
                    <a:lumOff val="6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78870" y="5000815"/>
            <a:ext cx="6422005" cy="101817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FFD244-139F-6D49-A676-683B3E4644DE}" type="datetimeFigureOut">
              <a:rPr lang="en-US" smtClean="0"/>
              <a:pPr/>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2" name="Rectangle 21"/>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E799F369-1585-E34F-8649-80B0600FA97F}" type="slidenum">
              <a:rPr lang="en-US" smtClean="0"/>
              <a:pPr/>
              <a:t>‹N°›</a:t>
            </a:fld>
            <a:endParaRPr lang="en-US" dirty="0"/>
          </a:p>
        </p:txBody>
      </p:sp>
    </p:spTree>
    <p:extLst>
      <p:ext uri="{BB962C8B-B14F-4D97-AF65-F5344CB8AC3E}">
        <p14:creationId xmlns:p14="http://schemas.microsoft.com/office/powerpoint/2010/main" val="808341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FFD244-139F-6D49-A676-683B3E4644DE}" type="datetimeFigureOut">
              <a:rPr lang="en-US" smtClean="0"/>
              <a:pPr/>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E799F369-1585-E34F-8649-80B0600FA97F}" type="slidenum">
              <a:rPr lang="en-US" smtClean="0"/>
              <a:pPr/>
              <a:t>‹N°›</a:t>
            </a:fld>
            <a:endParaRPr lang="en-US" dirty="0"/>
          </a:p>
        </p:txBody>
      </p:sp>
    </p:spTree>
    <p:extLst>
      <p:ext uri="{BB962C8B-B14F-4D97-AF65-F5344CB8AC3E}">
        <p14:creationId xmlns:p14="http://schemas.microsoft.com/office/powerpoint/2010/main" val="805904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4852" y="921453"/>
            <a:ext cx="6423592" cy="715512"/>
          </a:xfrm>
        </p:spPr>
        <p:txBody>
          <a:bodyPr anchor="ct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2"/>
            <a:ext cx="2313431"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8471" y="2485332"/>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2"/>
            <a:ext cx="2326750" cy="288836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2489200"/>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3820" y="3147162"/>
            <a:ext cx="2313740"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8710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6FFD244-139F-6D49-A676-683B3E4644DE}" type="datetimeFigureOut">
              <a:rPr lang="en-US" smtClean="0"/>
              <a:pPr/>
              <a:t>11/17/2017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E799F369-1585-E34F-8649-80B0600FA97F}" type="slidenum">
              <a:rPr lang="en-US" smtClean="0"/>
              <a:pPr/>
              <a:t>‹N°›</a:t>
            </a:fld>
            <a:endParaRPr lang="en-US" dirty="0"/>
          </a:p>
        </p:txBody>
      </p:sp>
    </p:spTree>
    <p:extLst>
      <p:ext uri="{BB962C8B-B14F-4D97-AF65-F5344CB8AC3E}">
        <p14:creationId xmlns:p14="http://schemas.microsoft.com/office/powerpoint/2010/main" val="665805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nchor="ct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80390" y="4179595"/>
            <a:ext cx="2295329"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Drag picture to placeholder or click icon to add</a:t>
            </a:r>
            <a:endParaRPr lang="en-US" dirty="0"/>
          </a:p>
        </p:txBody>
      </p:sp>
      <p:sp>
        <p:nvSpPr>
          <p:cNvPr id="23" name="Text Placeholder 3"/>
          <p:cNvSpPr>
            <a:spLocks noGrp="1"/>
          </p:cNvSpPr>
          <p:nvPr>
            <p:ph type="body" sz="half" idx="18"/>
          </p:nvPr>
        </p:nvSpPr>
        <p:spPr>
          <a:xfrm>
            <a:off x="866439" y="4848208"/>
            <a:ext cx="2309279" cy="11766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30434" y="4179594"/>
            <a:ext cx="2291674"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16"/>
          </p:nvPr>
        </p:nvSpPr>
        <p:spPr>
          <a:xfrm>
            <a:off x="3550622" y="2486834"/>
            <a:ext cx="2025182" cy="14497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Drag picture to placeholder or click icon to add</a:t>
            </a:r>
            <a:endParaRPr lang="en-US" dirty="0"/>
          </a:p>
        </p:txBody>
      </p:sp>
      <p:sp>
        <p:nvSpPr>
          <p:cNvPr id="24" name="Text Placeholder 3"/>
          <p:cNvSpPr>
            <a:spLocks noGrp="1"/>
          </p:cNvSpPr>
          <p:nvPr>
            <p:ph type="body" sz="half" idx="19"/>
          </p:nvPr>
        </p:nvSpPr>
        <p:spPr>
          <a:xfrm>
            <a:off x="3404318" y="4848209"/>
            <a:ext cx="2317790" cy="118837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4166523"/>
            <a:ext cx="2304671" cy="681684"/>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17"/>
          </p:nvPr>
        </p:nvSpPr>
        <p:spPr>
          <a:xfrm>
            <a:off x="6104946" y="2489200"/>
            <a:ext cx="2018838"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Drag picture to placeholder or click icon to add</a:t>
            </a:r>
            <a:endParaRPr lang="en-US" dirty="0"/>
          </a:p>
        </p:txBody>
      </p:sp>
      <p:sp>
        <p:nvSpPr>
          <p:cNvPr id="27" name="Text Placeholder 3"/>
          <p:cNvSpPr>
            <a:spLocks noGrp="1"/>
          </p:cNvSpPr>
          <p:nvPr>
            <p:ph type="body" sz="half" idx="20"/>
          </p:nvPr>
        </p:nvSpPr>
        <p:spPr>
          <a:xfrm>
            <a:off x="5963820" y="4848209"/>
            <a:ext cx="2304671" cy="118942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44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48436"/>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6FFD244-139F-6D49-A676-683B3E4644DE}" type="datetimeFigureOut">
              <a:rPr lang="en-US" smtClean="0"/>
              <a:pPr/>
              <a:t>11/17/2017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E799F369-1585-E34F-8649-80B0600FA97F}" type="slidenum">
              <a:rPr lang="en-US" smtClean="0"/>
              <a:pPr/>
              <a:t>‹N°›</a:t>
            </a:fld>
            <a:endParaRPr lang="en-US" dirty="0"/>
          </a:p>
        </p:txBody>
      </p:sp>
    </p:spTree>
    <p:extLst>
      <p:ext uri="{BB962C8B-B14F-4D97-AF65-F5344CB8AC3E}">
        <p14:creationId xmlns:p14="http://schemas.microsoft.com/office/powerpoint/2010/main" val="1799893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1"/>
          <p:cNvSpPr>
            <a:spLocks noGrp="1"/>
          </p:cNvSpPr>
          <p:nvPr>
            <p:ph type="title"/>
          </p:nvPr>
        </p:nvSpPr>
        <p:spPr>
          <a:xfrm>
            <a:off x="864852" y="921453"/>
            <a:ext cx="6423592" cy="715512"/>
          </a:xfrm>
        </p:spPr>
        <p:txBody>
          <a:bodyPr anchor="ctr"/>
          <a:lstStyle>
            <a:lvl1pPr>
              <a:defRPr sz="32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FFD244-139F-6D49-A676-683B3E4644DE}" type="datetimeFigureOut">
              <a:rPr lang="en-US" smtClean="0"/>
              <a:pPr/>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E799F369-1585-E34F-8649-80B0600FA97F}" type="slidenum">
              <a:rPr lang="en-US" smtClean="0"/>
              <a:pPr/>
              <a:t>‹N°›</a:t>
            </a:fld>
            <a:endParaRPr lang="en-US" dirty="0"/>
          </a:p>
        </p:txBody>
      </p:sp>
    </p:spTree>
    <p:extLst>
      <p:ext uri="{BB962C8B-B14F-4D97-AF65-F5344CB8AC3E}">
        <p14:creationId xmlns:p14="http://schemas.microsoft.com/office/powerpoint/2010/main" val="1347621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FFD244-139F-6D49-A676-683B3E4644DE}" type="datetimeFigureOut">
              <a:rPr lang="en-US" smtClean="0"/>
              <a:pPr/>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E799F369-1585-E34F-8649-80B0600FA97F}" type="slidenum">
              <a:rPr lang="en-US" smtClean="0"/>
              <a:pPr/>
              <a:t>‹N°›</a:t>
            </a:fld>
            <a:endParaRPr lang="en-US" dirty="0"/>
          </a:p>
        </p:txBody>
      </p:sp>
    </p:spTree>
    <p:extLst>
      <p:ext uri="{BB962C8B-B14F-4D97-AF65-F5344CB8AC3E}">
        <p14:creationId xmlns:p14="http://schemas.microsoft.com/office/powerpoint/2010/main" val="2107252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FFD244-139F-6D49-A676-683B3E4644DE}" type="datetimeFigureOut">
              <a:rPr lang="en-US" smtClean="0"/>
              <a:pPr/>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E799F369-1585-E34F-8649-80B0600FA97F}" type="slidenum">
              <a:rPr lang="en-US" smtClean="0"/>
              <a:pPr/>
              <a:t>‹N°›</a:t>
            </a:fld>
            <a:endParaRPr lang="en-US" dirty="0"/>
          </a:p>
        </p:txBody>
      </p:sp>
    </p:spTree>
    <p:extLst>
      <p:ext uri="{BB962C8B-B14F-4D97-AF65-F5344CB8AC3E}">
        <p14:creationId xmlns:p14="http://schemas.microsoft.com/office/powerpoint/2010/main" val="1504482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FFD244-139F-6D49-A676-683B3E4644DE}" type="datetimeFigureOut">
              <a:rPr lang="en-US" smtClean="0"/>
              <a:pPr/>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E799F369-1585-E34F-8649-80B0600FA97F}" type="slidenum">
              <a:rPr lang="en-US" smtClean="0"/>
              <a:pPr/>
              <a:t>‹N°›</a:t>
            </a:fld>
            <a:endParaRPr lang="en-US" dirty="0"/>
          </a:p>
        </p:txBody>
      </p:sp>
    </p:spTree>
    <p:extLst>
      <p:ext uri="{BB962C8B-B14F-4D97-AF65-F5344CB8AC3E}">
        <p14:creationId xmlns:p14="http://schemas.microsoft.com/office/powerpoint/2010/main" val="1366060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440" y="2489199"/>
            <a:ext cx="3636979" cy="353060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489199"/>
            <a:ext cx="3636981" cy="355324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FFD244-139F-6D49-A676-683B3E4644DE}" type="datetimeFigureOut">
              <a:rPr lang="en-US" smtClean="0"/>
              <a:pPr/>
              <a:t>11/17/2017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E799F369-1585-E34F-8649-80B0600FA97F}" type="slidenum">
              <a:rPr lang="en-US" smtClean="0"/>
              <a:pPr/>
              <a:t>‹N°›</a:t>
            </a:fld>
            <a:endParaRPr lang="en-US" dirty="0"/>
          </a:p>
        </p:txBody>
      </p:sp>
    </p:spTree>
    <p:extLst>
      <p:ext uri="{BB962C8B-B14F-4D97-AF65-F5344CB8AC3E}">
        <p14:creationId xmlns:p14="http://schemas.microsoft.com/office/powerpoint/2010/main" val="632800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1" y="3248040"/>
            <a:ext cx="3636978" cy="277176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0" y="248875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8040"/>
            <a:ext cx="3636980" cy="277390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FFD244-139F-6D49-A676-683B3E4644DE}" type="datetimeFigureOut">
              <a:rPr lang="en-US" smtClean="0"/>
              <a:pPr/>
              <a:t>11/17/2017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3"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E799F369-1585-E34F-8649-80B0600FA97F}" type="slidenum">
              <a:rPr lang="en-US" smtClean="0"/>
              <a:pPr/>
              <a:t>‹N°›</a:t>
            </a:fld>
            <a:endParaRPr lang="en-US" dirty="0"/>
          </a:p>
        </p:txBody>
      </p:sp>
    </p:spTree>
    <p:extLst>
      <p:ext uri="{BB962C8B-B14F-4D97-AF65-F5344CB8AC3E}">
        <p14:creationId xmlns:p14="http://schemas.microsoft.com/office/powerpoint/2010/main" val="1139134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6FFD244-139F-6D49-A676-683B3E4644DE}" type="datetimeFigureOut">
              <a:rPr lang="en-US" smtClean="0"/>
              <a:pPr/>
              <a:t>11/17/2017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10"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E799F369-1585-E34F-8649-80B0600FA97F}" type="slidenum">
              <a:rPr lang="en-US" smtClean="0"/>
              <a:pPr/>
              <a:t>‹N°›</a:t>
            </a:fld>
            <a:endParaRPr lang="en-US" dirty="0"/>
          </a:p>
        </p:txBody>
      </p:sp>
    </p:spTree>
    <p:extLst>
      <p:ext uri="{BB962C8B-B14F-4D97-AF65-F5344CB8AC3E}">
        <p14:creationId xmlns:p14="http://schemas.microsoft.com/office/powerpoint/2010/main" val="622189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FD244-139F-6D49-A676-683B3E4644DE}" type="datetimeFigureOut">
              <a:rPr lang="en-US" smtClean="0"/>
              <a:pPr/>
              <a:t>11/17/2017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11" name="Rectangle 10"/>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E799F369-1585-E34F-8649-80B0600FA97F}" type="slidenum">
              <a:rPr lang="en-US" smtClean="0"/>
              <a:pPr/>
              <a:t>‹N°›</a:t>
            </a:fld>
            <a:endParaRPr lang="en-US" dirty="0"/>
          </a:p>
        </p:txBody>
      </p:sp>
    </p:spTree>
    <p:extLst>
      <p:ext uri="{BB962C8B-B14F-4D97-AF65-F5344CB8AC3E}">
        <p14:creationId xmlns:p14="http://schemas.microsoft.com/office/powerpoint/2010/main" val="1048242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13" name="Rectangle 12"/>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0" y="3086845"/>
            <a:ext cx="2712590" cy="2938036"/>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FD244-139F-6D49-A676-683B3E4644DE}" type="datetimeFigureOut">
              <a:rPr lang="en-US" smtClean="0"/>
              <a:pPr/>
              <a:t>11/17/2017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9" name="Rectangle 18"/>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05912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21" name="Rectangle 2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3112"/>
            <a:ext cx="3001938" cy="1613085"/>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bwMode="gray">
          <a:xfrm>
            <a:off x="851592" y="3086100"/>
            <a:ext cx="3001938" cy="24511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FD244-139F-6D49-A676-683B3E4644DE}" type="datetimeFigureOut">
              <a:rPr lang="en-US" smtClean="0"/>
              <a:pPr/>
              <a:t>11/17/2017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E799F369-1585-E34F-8649-80B0600FA97F}" type="slidenum">
              <a:rPr lang="en-US" smtClean="0"/>
              <a:pPr/>
              <a:t>‹N°›</a:t>
            </a:fld>
            <a:endParaRPr lang="en-US" dirty="0"/>
          </a:p>
        </p:txBody>
      </p:sp>
    </p:spTree>
    <p:extLst>
      <p:ext uri="{BB962C8B-B14F-4D97-AF65-F5344CB8AC3E}">
        <p14:creationId xmlns:p14="http://schemas.microsoft.com/office/powerpoint/2010/main" val="27798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9" name="Rectangle 18"/>
            <p:cNvSpPr/>
            <p:nvPr/>
          </p:nvSpPr>
          <p:spPr>
            <a:xfrm>
              <a:off x="0" y="0"/>
              <a:ext cx="9144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Freeform 25"/>
            <p:cNvSpPr/>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1"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441" y="2489201"/>
            <a:ext cx="6345260" cy="35305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60111" y="6377097"/>
            <a:ext cx="990599" cy="228659"/>
          </a:xfrm>
          <a:prstGeom prst="rect">
            <a:avLst/>
          </a:prstGeom>
        </p:spPr>
        <p:txBody>
          <a:bodyPr vert="horz" lIns="91440" tIns="45720" rIns="91440" bIns="45720" rtlCol="0" anchor="t" anchorCtr="0"/>
          <a:lstStyle>
            <a:lvl1pPr algn="r">
              <a:defRPr sz="900" b="1" i="0">
                <a:solidFill>
                  <a:schemeClr val="accent1"/>
                </a:solidFill>
              </a:defRPr>
            </a:lvl1pPr>
          </a:lstStyle>
          <a:p>
            <a:fld id="{86FFD244-139F-6D49-A676-683B3E4644DE}" type="datetimeFigureOut">
              <a:rPr lang="en-US" smtClean="0"/>
              <a:pPr/>
              <a:t>11/17/2017</a:t>
            </a:fld>
            <a:endParaRPr lang="en-US" dirty="0"/>
          </a:p>
        </p:txBody>
      </p:sp>
      <p:sp>
        <p:nvSpPr>
          <p:cNvPr id="5" name="Footer Placeholder 4"/>
          <p:cNvSpPr>
            <a:spLocks noGrp="1"/>
          </p:cNvSpPr>
          <p:nvPr>
            <p:ph type="ftr" sz="quarter" idx="3"/>
          </p:nvPr>
        </p:nvSpPr>
        <p:spPr>
          <a:xfrm>
            <a:off x="590842" y="6373195"/>
            <a:ext cx="3859795" cy="228659"/>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9" name="Rectangle 2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E799F369-1585-E34F-8649-80B0600FA97F}" type="slidenum">
              <a:rPr lang="en-US" smtClean="0"/>
              <a:pPr/>
              <a:t>‹N°›</a:t>
            </a:fld>
            <a:endParaRPr lang="en-US" dirty="0"/>
          </a:p>
        </p:txBody>
      </p:sp>
    </p:spTree>
    <p:extLst>
      <p:ext uri="{BB962C8B-B14F-4D97-AF65-F5344CB8AC3E}">
        <p14:creationId xmlns:p14="http://schemas.microsoft.com/office/powerpoint/2010/main" val="54645380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s>
</file>

<file path=ppt/slides/_rels/slide11.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8.png"/><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9.png"/><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0.png"/><Relationship Id="rId5" Type="http://schemas.openxmlformats.org/officeDocument/2006/relationships/notesSlide" Target="../notesSlides/notesSlide3.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11.png"/><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s>
</file>

<file path=ppt/slides/_rels/slide16.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12.jpg"/><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13.jpg"/><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15.tiff"/><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14.tiff"/><Relationship Id="rId5" Type="http://schemas.openxmlformats.org/officeDocument/2006/relationships/slideLayout" Target="../slideLayouts/slideLayout2.xml"/><Relationship Id="rId4" Type="http://schemas.openxmlformats.org/officeDocument/2006/relationships/tags" Target="../tags/tag4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17.jpe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19.png"/><Relationship Id="rId5" Type="http://schemas.openxmlformats.org/officeDocument/2006/relationships/notesSlide" Target="../notesSlides/notesSlide6.xml"/><Relationship Id="rId4"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notesSlide" Target="../notesSlides/notesSlide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notesSlide" Target="../notesSlides/notesSlide8.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tags" Target="../tags/tag8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tags" Target="../tags/tag90.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tags" Target="../tags/tag9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image" Target="../media/image24.jp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3.jpeg"/><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4.jp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5.jpg"/><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6.jpg"/><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7.jp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3223703" y="4624667"/>
            <a:ext cx="5615497" cy="1317575"/>
          </a:xfrm>
        </p:spPr>
        <p:txBody>
          <a:bodyPr>
            <a:normAutofit fontScale="90000"/>
          </a:bodyPr>
          <a:lstStyle/>
          <a:p>
            <a:r>
              <a:rPr lang="fr-CA" noProof="1" smtClean="0"/>
              <a:t>Le cannabis médical</a:t>
            </a:r>
            <a:br>
              <a:rPr lang="fr-CA" noProof="1" smtClean="0"/>
            </a:br>
            <a:r>
              <a:rPr lang="en-US" dirty="0" smtClean="0"/>
              <a:t/>
            </a:r>
            <a:br>
              <a:rPr lang="en-US" dirty="0" smtClean="0"/>
            </a:br>
            <a:r>
              <a:rPr lang="en-US" dirty="0" smtClean="0"/>
              <a:t>D</a:t>
            </a:r>
            <a:r>
              <a:rPr lang="en-US" baseline="30000" dirty="0" smtClean="0"/>
              <a:t>re</a:t>
            </a:r>
            <a:r>
              <a:rPr lang="en-US" dirty="0" smtClean="0"/>
              <a:t> Andrea Burry M.Sc., M.D., FCFP</a:t>
            </a:r>
            <a:endParaRPr lang="en-US" dirty="0"/>
          </a:p>
        </p:txBody>
      </p:sp>
      <p:sp>
        <p:nvSpPr>
          <p:cNvPr id="3" name="Subtitle 2"/>
          <p:cNvSpPr>
            <a:spLocks noGrp="1"/>
          </p:cNvSpPr>
          <p:nvPr>
            <p:ph type="subTitle" idx="1"/>
            <p:custDataLst>
              <p:tags r:id="rId2"/>
            </p:custDataLst>
          </p:nvPr>
        </p:nvSpPr>
        <p:spPr>
          <a:xfrm>
            <a:off x="4800600" y="5936875"/>
            <a:ext cx="4038600" cy="748553"/>
          </a:xfrm>
        </p:spPr>
        <p:txBody>
          <a:bodyPr/>
          <a:lstStyle/>
          <a:p>
            <a:r>
              <a:rPr lang="fr-CA" noProof="1" smtClean="0"/>
              <a:t>NOVEMBRE 2017</a:t>
            </a:r>
            <a:endParaRPr lang="fr-CA" noProof="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MAINTENANT…</a:t>
            </a:r>
            <a:endParaRPr lang="en-US" dirty="0"/>
          </a:p>
        </p:txBody>
      </p:sp>
      <p:sp>
        <p:nvSpPr>
          <p:cNvPr id="3" name="Content Placeholder 2"/>
          <p:cNvSpPr>
            <a:spLocks noGrp="1"/>
          </p:cNvSpPr>
          <p:nvPr>
            <p:ph idx="1"/>
            <p:custDataLst>
              <p:tags r:id="rId2"/>
            </p:custDataLst>
          </p:nvPr>
        </p:nvSpPr>
        <p:spPr/>
        <p:txBody>
          <a:bodyPr>
            <a:normAutofit lnSpcReduction="10000"/>
          </a:bodyPr>
          <a:lstStyle/>
          <a:p>
            <a:r>
              <a:rPr lang="fr-CA" noProof="1" smtClean="0"/>
              <a:t>La composition chimique du cannabis est complexe</a:t>
            </a:r>
          </a:p>
          <a:p>
            <a:r>
              <a:rPr lang="fr-CA" noProof="1" smtClean="0"/>
              <a:t>△9-Tétrahydrocannabinol (THC) et cannabidiol (CBD)</a:t>
            </a:r>
          </a:p>
          <a:p>
            <a:r>
              <a:rPr lang="fr-CA" noProof="1" smtClean="0"/>
              <a:t>Le THC comporte de nombreux effets bénéfiques</a:t>
            </a:r>
          </a:p>
          <a:p>
            <a:r>
              <a:rPr lang="fr-CA" noProof="1" smtClean="0"/>
              <a:t>Trente années de recherches récentes nous livrent un aperçu de son fonctionnement</a:t>
            </a:r>
          </a:p>
          <a:p>
            <a:r>
              <a:rPr lang="fr-CA" noProof="1" smtClean="0"/>
              <a:t>Découverte, dans les années 1990, d’un nouveau système de signalisation biologique, le système endocannabinoïde, qui joue un rôle fondamental dans le maintien des fonctions cérébrales et corporelles</a:t>
            </a:r>
          </a:p>
          <a:p>
            <a:endParaRPr lang="en-US" dirty="0" smtClean="0"/>
          </a:p>
          <a:p>
            <a:endParaRPr lang="en-US" dirty="0"/>
          </a:p>
        </p:txBody>
      </p:sp>
    </p:spTree>
    <p:extLst>
      <p:ext uri="{BB962C8B-B14F-4D97-AF65-F5344CB8AC3E}">
        <p14:creationId xmlns:p14="http://schemas.microsoft.com/office/powerpoint/2010/main" val="1572364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LE SYSTÈME ENDOCANNABINOÏDE</a:t>
            </a:r>
            <a:endParaRPr lang="en-US" dirty="0"/>
          </a:p>
        </p:txBody>
      </p:sp>
      <p:sp>
        <p:nvSpPr>
          <p:cNvPr id="3" name="Content Placeholder 2"/>
          <p:cNvSpPr>
            <a:spLocks noGrp="1"/>
          </p:cNvSpPr>
          <p:nvPr>
            <p:ph sz="half" idx="1"/>
            <p:custDataLst>
              <p:tags r:id="rId2"/>
            </p:custDataLst>
          </p:nvPr>
        </p:nvSpPr>
        <p:spPr/>
        <p:txBody>
          <a:bodyPr>
            <a:normAutofit fontScale="85000" lnSpcReduction="10000"/>
          </a:bodyPr>
          <a:lstStyle/>
          <a:p>
            <a:r>
              <a:rPr lang="fr-CA" noProof="1" smtClean="0"/>
              <a:t>Récepteurs; CB1 (cerveau et moelle épinière), CB2 (cellules immunes)</a:t>
            </a:r>
          </a:p>
          <a:p>
            <a:r>
              <a:rPr lang="fr-CA" noProof="1" smtClean="0"/>
              <a:t>Endocannabinoïdes; Anandamide, 2-acylglycérol (2-AG)</a:t>
            </a:r>
          </a:p>
          <a:p>
            <a:r>
              <a:rPr lang="fr-CA" noProof="1" smtClean="0"/>
              <a:t>Régule les fonctions essentielles comme la douleur, l’humeur et la mémoire</a:t>
            </a:r>
          </a:p>
          <a:p>
            <a:r>
              <a:rPr lang="fr-CA" noProof="1" smtClean="0"/>
              <a:t>Une déficience endocannabinoïde peut jouer un rôle dans le développement de la fibromyalgie, du syndrôme du côlon irritable, etc.</a:t>
            </a:r>
          </a:p>
          <a:p>
            <a:endParaRPr lang="en-US" dirty="0"/>
          </a:p>
        </p:txBody>
      </p:sp>
      <p:pic>
        <p:nvPicPr>
          <p:cNvPr id="6" name="Content Placeholder 3" descr="ECS.png"/>
          <p:cNvPicPr>
            <a:picLocks noGrp="1" noChangeAspect="1"/>
          </p:cNvPicPr>
          <p:nvPr>
            <p:ph sz="half" idx="2"/>
            <p:custDataLst>
              <p:tags r:id="rId3"/>
            </p:custDataLst>
          </p:nvPr>
        </p:nvPicPr>
        <p:blipFill>
          <a:blip r:embed="rId5"/>
          <a:stretch>
            <a:fillRect/>
          </a:stretch>
        </p:blipFill>
        <p:spPr>
          <a:xfrm>
            <a:off x="4629150" y="2226469"/>
            <a:ext cx="3886200" cy="2704995"/>
          </a:xfrm>
        </p:spPr>
      </p:pic>
    </p:spTree>
    <p:extLst>
      <p:ext uri="{BB962C8B-B14F-4D97-AF65-F5344CB8AC3E}">
        <p14:creationId xmlns:p14="http://schemas.microsoft.com/office/powerpoint/2010/main" val="492410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THC</a:t>
            </a:r>
            <a:endParaRPr lang="en-US" dirty="0"/>
          </a:p>
        </p:txBody>
      </p:sp>
      <p:sp>
        <p:nvSpPr>
          <p:cNvPr id="3" name="Content Placeholder 2"/>
          <p:cNvSpPr>
            <a:spLocks noGrp="1"/>
          </p:cNvSpPr>
          <p:nvPr>
            <p:ph sz="half" idx="1"/>
            <p:custDataLst>
              <p:tags r:id="rId2"/>
            </p:custDataLst>
          </p:nvPr>
        </p:nvSpPr>
        <p:spPr/>
        <p:txBody>
          <a:bodyPr>
            <a:normAutofit fontScale="85000" lnSpcReduction="10000"/>
          </a:bodyPr>
          <a:lstStyle/>
          <a:p>
            <a:r>
              <a:rPr lang="fr-CA" noProof="1" smtClean="0"/>
              <a:t>Le THC a été isolé du plant de cannabis en 1964 par le D</a:t>
            </a:r>
            <a:r>
              <a:rPr lang="fr-CA" baseline="30000" noProof="1" smtClean="0"/>
              <a:t>r</a:t>
            </a:r>
            <a:r>
              <a:rPr lang="fr-CA" noProof="1"/>
              <a:t> </a:t>
            </a:r>
            <a:r>
              <a:rPr lang="fr-CA" noProof="1" smtClean="0"/>
              <a:t>Raphael Mechoulam</a:t>
            </a:r>
          </a:p>
          <a:p>
            <a:r>
              <a:rPr lang="fr-CA" noProof="1" smtClean="0"/>
              <a:t>Le D</a:t>
            </a:r>
            <a:r>
              <a:rPr lang="fr-CA" baseline="30000" noProof="1" smtClean="0"/>
              <a:t>r</a:t>
            </a:r>
            <a:r>
              <a:rPr lang="fr-CA" noProof="1" smtClean="0"/>
              <a:t> Mechoulam a découvert en 1992 l’</a:t>
            </a:r>
            <a:r>
              <a:rPr lang="fr-CA" b="1" noProof="1" smtClean="0"/>
              <a:t>Anandamide</a:t>
            </a:r>
            <a:r>
              <a:rPr lang="fr-CA" noProof="1" smtClean="0"/>
              <a:t>, un cannabinoïde endogène</a:t>
            </a:r>
          </a:p>
          <a:p>
            <a:r>
              <a:rPr lang="fr-CA" noProof="1" smtClean="0"/>
              <a:t>Le THC dans le plant de cannabis est principalement présent sous forme de THCA, une substance non intoxiquante, qui se convertit en THC sous l’effet de la chaleur (décarboxylation)</a:t>
            </a:r>
          </a:p>
          <a:p>
            <a:r>
              <a:rPr lang="fr-CA" noProof="1" smtClean="0"/>
              <a:t>Il agit sur les récepteurs CB1 et CB2</a:t>
            </a:r>
            <a:endParaRPr lang="fr-CA" noProof="1"/>
          </a:p>
        </p:txBody>
      </p:sp>
      <p:pic>
        <p:nvPicPr>
          <p:cNvPr id="8" name="Content Placeholder 7"/>
          <p:cNvPicPr>
            <a:picLocks noGrp="1" noChangeAspect="1"/>
          </p:cNvPicPr>
          <p:nvPr>
            <p:ph sz="half" idx="2"/>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4864894" y="2226469"/>
            <a:ext cx="3886200" cy="2885114"/>
          </a:xfrm>
        </p:spPr>
      </p:pic>
    </p:spTree>
    <p:extLst>
      <p:ext uri="{BB962C8B-B14F-4D97-AF65-F5344CB8AC3E}">
        <p14:creationId xmlns:p14="http://schemas.microsoft.com/office/powerpoint/2010/main" val="1438189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CBD</a:t>
            </a:r>
            <a:endParaRPr lang="en-US" dirty="0"/>
          </a:p>
        </p:txBody>
      </p:sp>
      <p:sp>
        <p:nvSpPr>
          <p:cNvPr id="3" name="Content Placeholder 2"/>
          <p:cNvSpPr>
            <a:spLocks noGrp="1"/>
          </p:cNvSpPr>
          <p:nvPr>
            <p:ph sz="half" idx="1"/>
            <p:custDataLst>
              <p:tags r:id="rId2"/>
            </p:custDataLst>
          </p:nvPr>
        </p:nvSpPr>
        <p:spPr/>
        <p:txBody>
          <a:bodyPr>
            <a:normAutofit fontScale="85000" lnSpcReduction="20000"/>
          </a:bodyPr>
          <a:lstStyle/>
          <a:p>
            <a:r>
              <a:rPr lang="fr-CA" noProof="1" smtClean="0"/>
              <a:t>Il module une enzyme (FAAH) qui agit sur le récepteur CB1 et qui, par conséquent, module l’effet du THC (réduction des effets psychoactifs)</a:t>
            </a:r>
          </a:p>
          <a:p>
            <a:r>
              <a:rPr lang="fr-CA" noProof="1" smtClean="0"/>
              <a:t>Agit sur les récepteurs d’adénosine; effets antianxiogènes et anti-inflammatoires</a:t>
            </a:r>
          </a:p>
          <a:p>
            <a:r>
              <a:rPr lang="fr-CA" noProof="1" smtClean="0"/>
              <a:t>Pas d’effets euphorisants ou psychotropes </a:t>
            </a:r>
          </a:p>
          <a:p>
            <a:r>
              <a:rPr lang="fr-CA" noProof="1" smtClean="0"/>
              <a:t>Atténue les effets psychotiques dans les cas de schizophrénie, atténue l’anxiété et les crises dans certains cas d’épilepsie</a:t>
            </a:r>
          </a:p>
          <a:p>
            <a:endParaRPr lang="en-US" dirty="0"/>
          </a:p>
        </p:txBody>
      </p:sp>
      <p:pic>
        <p:nvPicPr>
          <p:cNvPr id="5" name="Content Placeholder 4"/>
          <p:cNvPicPr>
            <a:picLocks noGrp="1" noChangeAspect="1"/>
          </p:cNvPicPr>
          <p:nvPr>
            <p:ph sz="half" idx="2"/>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629150" y="2637362"/>
            <a:ext cx="3886200" cy="2441718"/>
          </a:xfrm>
        </p:spPr>
      </p:pic>
    </p:spTree>
    <p:extLst>
      <p:ext uri="{BB962C8B-B14F-4D97-AF65-F5344CB8AC3E}">
        <p14:creationId xmlns:p14="http://schemas.microsoft.com/office/powerpoint/2010/main" val="458418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1" smtClean="0"/>
              <a:t>Disponibilité des cannabinoïdes au Canada</a:t>
            </a:r>
            <a:endParaRPr lang="fr-CA" noProof="1"/>
          </a:p>
        </p:txBody>
      </p:sp>
      <p:sp>
        <p:nvSpPr>
          <p:cNvPr id="3" name="Content Placeholder 2"/>
          <p:cNvSpPr>
            <a:spLocks noGrp="1"/>
          </p:cNvSpPr>
          <p:nvPr>
            <p:ph idx="1"/>
            <p:custDataLst>
              <p:tags r:id="rId2"/>
            </p:custDataLst>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p:txBody>
      </p:sp>
      <p:pic>
        <p:nvPicPr>
          <p:cNvPr id="4" name="Picture 3"/>
          <p:cNvPicPr>
            <a:picLocks noChangeAspect="1"/>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393585" y="2112158"/>
            <a:ext cx="7766090" cy="3883045"/>
          </a:xfrm>
          <a:prstGeom prst="rect">
            <a:avLst/>
          </a:prstGeom>
        </p:spPr>
      </p:pic>
    </p:spTree>
    <p:extLst>
      <p:ext uri="{BB962C8B-B14F-4D97-AF65-F5344CB8AC3E}">
        <p14:creationId xmlns:p14="http://schemas.microsoft.com/office/powerpoint/2010/main" val="646563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1" smtClean="0"/>
              <a:t>Disponibilité des cannabinoïdes</a:t>
            </a:r>
            <a:endParaRPr lang="fr-CA" noProof="1"/>
          </a:p>
        </p:txBody>
      </p:sp>
      <p:sp>
        <p:nvSpPr>
          <p:cNvPr id="3" name="Content Placeholder 2"/>
          <p:cNvSpPr>
            <a:spLocks noGrp="1"/>
          </p:cNvSpPr>
          <p:nvPr>
            <p:ph idx="1"/>
            <p:custDataLst>
              <p:tags r:id="rId2"/>
            </p:custDataLst>
          </p:nvPr>
        </p:nvSpPr>
        <p:spPr/>
        <p:txBody>
          <a:bodyPr/>
          <a:lstStyle/>
          <a:p>
            <a:r>
              <a:rPr lang="fr-CA" noProof="1" smtClean="0"/>
              <a:t>Produits pharmacologiques</a:t>
            </a:r>
          </a:p>
          <a:p>
            <a:pPr lvl="1"/>
            <a:r>
              <a:rPr lang="fr-CA" noProof="1" smtClean="0"/>
              <a:t>Nabilone (Cesamet)</a:t>
            </a:r>
          </a:p>
          <a:p>
            <a:pPr lvl="1"/>
            <a:r>
              <a:rPr lang="fr-CA" noProof="1" smtClean="0"/>
              <a:t>Nabiximol (Sativex)</a:t>
            </a:r>
          </a:p>
          <a:p>
            <a:r>
              <a:rPr lang="fr-CA" noProof="1" smtClean="0"/>
              <a:t>Produits non pharmacologiques</a:t>
            </a:r>
          </a:p>
          <a:p>
            <a:pPr lvl="1"/>
            <a:r>
              <a:rPr lang="fr-CA" noProof="1" smtClean="0"/>
              <a:t>Cannabis végétal (fleurs séchées)</a:t>
            </a:r>
          </a:p>
          <a:p>
            <a:pPr lvl="1"/>
            <a:r>
              <a:rPr lang="fr-CA" noProof="1" smtClean="0"/>
              <a:t>Extraits associés (huiles/capsules)</a:t>
            </a:r>
          </a:p>
          <a:p>
            <a:pPr lvl="1"/>
            <a:endParaRPr lang="en-US" dirty="0" smtClean="0"/>
          </a:p>
          <a:p>
            <a:pPr lvl="1"/>
            <a:endParaRPr lang="en-US" dirty="0"/>
          </a:p>
          <a:p>
            <a:pPr lvl="1"/>
            <a:endParaRPr lang="en-US" dirty="0"/>
          </a:p>
          <a:p>
            <a:pPr lvl="1"/>
            <a:endParaRPr lang="en-US" dirty="0"/>
          </a:p>
        </p:txBody>
      </p:sp>
    </p:spTree>
    <p:extLst>
      <p:ext uri="{BB962C8B-B14F-4D97-AF65-F5344CB8AC3E}">
        <p14:creationId xmlns:p14="http://schemas.microsoft.com/office/powerpoint/2010/main" val="405771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Nabilone</a:t>
            </a:r>
            <a:endParaRPr lang="en-US" dirty="0"/>
          </a:p>
        </p:txBody>
      </p:sp>
      <p:sp>
        <p:nvSpPr>
          <p:cNvPr id="3" name="Content Placeholder 2"/>
          <p:cNvSpPr>
            <a:spLocks noGrp="1"/>
          </p:cNvSpPr>
          <p:nvPr>
            <p:ph idx="1"/>
            <p:custDataLst>
              <p:tags r:id="rId2"/>
            </p:custDataLst>
          </p:nvPr>
        </p:nvSpPr>
        <p:spPr>
          <a:xfrm>
            <a:off x="263349" y="2510976"/>
            <a:ext cx="5390668" cy="3530599"/>
          </a:xfrm>
        </p:spPr>
        <p:txBody>
          <a:bodyPr>
            <a:normAutofit/>
          </a:bodyPr>
          <a:lstStyle/>
          <a:p>
            <a:r>
              <a:rPr lang="fr-CA" noProof="1" smtClean="0"/>
              <a:t>Cannabinoïde synthétique (THC)</a:t>
            </a:r>
          </a:p>
          <a:p>
            <a:r>
              <a:rPr lang="fr-CA" noProof="1" smtClean="0"/>
              <a:t>Nausées et vomissements associés à la chimiothérapie et, en 1992, dans le traitement de la suppression de l’appétit chez les personnes atteintes du VIH/du SIDA SIDA</a:t>
            </a:r>
          </a:p>
          <a:p>
            <a:r>
              <a:rPr lang="fr-CA" noProof="1" smtClean="0"/>
              <a:t>THC seulement </a:t>
            </a:r>
            <a:r>
              <a:rPr lang="fr-CA" noProof="1" smtClean="0"/>
              <a:t>agonistes </a:t>
            </a:r>
            <a:r>
              <a:rPr lang="fr-CA" noProof="1" smtClean="0"/>
              <a:t>des récepteurs CB1 et CB2</a:t>
            </a:r>
          </a:p>
          <a:p>
            <a:r>
              <a:rPr lang="fr-CA" noProof="1" smtClean="0"/>
              <a:t>Aucun autre cannabinoïde, </a:t>
            </a:r>
            <a:r>
              <a:rPr lang="fr-CA" noProof="1" smtClean="0"/>
              <a:t>terpénoïde/flavonoïde </a:t>
            </a:r>
            <a:r>
              <a:rPr lang="fr-CA" noProof="1" smtClean="0"/>
              <a:t>qui pourrait potentiellement être </a:t>
            </a:r>
            <a:r>
              <a:rPr lang="fr-CA" noProof="1" smtClean="0"/>
              <a:t>thérapeutique </a:t>
            </a:r>
            <a:endParaRPr lang="fr-CA" noProof="1" smtClean="0"/>
          </a:p>
          <a:p>
            <a:endParaRPr lang="en-US" dirty="0"/>
          </a:p>
        </p:txBody>
      </p:sp>
      <p:pic>
        <p:nvPicPr>
          <p:cNvPr id="4" name="Picture 3"/>
          <p:cNvPicPr>
            <a:picLocks noChangeAspect="1"/>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5654017" y="3812572"/>
            <a:ext cx="2783927" cy="2465764"/>
          </a:xfrm>
          <a:prstGeom prst="rect">
            <a:avLst/>
          </a:prstGeom>
        </p:spPr>
      </p:pic>
    </p:spTree>
    <p:extLst>
      <p:ext uri="{BB962C8B-B14F-4D97-AF65-F5344CB8AC3E}">
        <p14:creationId xmlns:p14="http://schemas.microsoft.com/office/powerpoint/2010/main" val="1482835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Nabiximols</a:t>
            </a:r>
            <a:endParaRPr lang="en-US" dirty="0"/>
          </a:p>
        </p:txBody>
      </p:sp>
      <p:sp>
        <p:nvSpPr>
          <p:cNvPr id="3" name="Content Placeholder 2"/>
          <p:cNvSpPr>
            <a:spLocks noGrp="1"/>
          </p:cNvSpPr>
          <p:nvPr>
            <p:ph idx="1"/>
            <p:custDataLst>
              <p:tags r:id="rId2"/>
            </p:custDataLst>
          </p:nvPr>
        </p:nvSpPr>
        <p:spPr>
          <a:xfrm>
            <a:off x="628935" y="2489201"/>
            <a:ext cx="6345260" cy="3530599"/>
          </a:xfrm>
        </p:spPr>
        <p:txBody>
          <a:bodyPr>
            <a:normAutofit lnSpcReduction="10000"/>
          </a:bodyPr>
          <a:lstStyle/>
          <a:p>
            <a:r>
              <a:rPr lang="fr-CA" noProof="1" smtClean="0"/>
              <a:t>Il s’agit d’un « phytocannabinoïde », bien que ce soit un cannabinoïde pharmaceutique</a:t>
            </a:r>
          </a:p>
          <a:p>
            <a:r>
              <a:rPr lang="fr-CA" noProof="1" smtClean="0"/>
              <a:t>Extrait de cannabis végétal (plant entier) sous forme de vaporisateur muqueux oral</a:t>
            </a:r>
          </a:p>
          <a:p>
            <a:r>
              <a:rPr lang="fr-CA" noProof="1" smtClean="0"/>
              <a:t>Dose normalisée de THC et de CBD, 2,7 mg de THC et 2,5 mg de CBD par vaporisation</a:t>
            </a:r>
          </a:p>
          <a:p>
            <a:r>
              <a:rPr lang="fr-CA" noProof="1" smtClean="0"/>
              <a:t>Utilisation initiale : douleurs centrales chez les personnes atteintes de la SP</a:t>
            </a:r>
          </a:p>
          <a:p>
            <a:r>
              <a:rPr lang="fr-CA" noProof="1" smtClean="0"/>
              <a:t>Dose habituelle : 1-2 pulvérisations jusqu’à concurrence de 6 fois par jour</a:t>
            </a:r>
          </a:p>
          <a:p>
            <a:r>
              <a:rPr lang="fr-CA" noProof="1" smtClean="0"/>
              <a:t>$$$$$</a:t>
            </a:r>
          </a:p>
          <a:p>
            <a:endParaRPr lang="fr-CA" noProof="1" smtClean="0"/>
          </a:p>
        </p:txBody>
      </p:sp>
      <p:pic>
        <p:nvPicPr>
          <p:cNvPr id="4" name="Picture 3"/>
          <p:cNvPicPr>
            <a:picLocks noChangeAspect="1"/>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6017270" y="4161993"/>
            <a:ext cx="2834351" cy="2462736"/>
          </a:xfrm>
          <a:prstGeom prst="rect">
            <a:avLst/>
          </a:prstGeom>
        </p:spPr>
      </p:pic>
    </p:spTree>
    <p:extLst>
      <p:ext uri="{BB962C8B-B14F-4D97-AF65-F5344CB8AC3E}">
        <p14:creationId xmlns:p14="http://schemas.microsoft.com/office/powerpoint/2010/main" val="62252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1" smtClean="0"/>
              <a:t>Cannabis végétal/huiles</a:t>
            </a:r>
            <a:endParaRPr lang="fr-CA" noProof="1"/>
          </a:p>
        </p:txBody>
      </p:sp>
      <p:sp>
        <p:nvSpPr>
          <p:cNvPr id="7" name="Content Placeholder 6"/>
          <p:cNvSpPr>
            <a:spLocks noGrp="1"/>
          </p:cNvSpPr>
          <p:nvPr>
            <p:ph idx="1"/>
            <p:custDataLst>
              <p:tags r:id="rId2"/>
            </p:custDataLst>
          </p:nvPr>
        </p:nvSpPr>
        <p:spPr>
          <a:xfrm>
            <a:off x="866441" y="2489201"/>
            <a:ext cx="5416793" cy="3530599"/>
          </a:xfrm>
        </p:spPr>
        <p:txBody>
          <a:bodyPr/>
          <a:lstStyle/>
          <a:p>
            <a:r>
              <a:rPr lang="fr-CA" noProof="1" smtClean="0"/>
              <a:t>Utilisé dans divers scénarios cliniques</a:t>
            </a:r>
          </a:p>
          <a:p>
            <a:r>
              <a:rPr lang="fr-CA" noProof="1" smtClean="0"/>
              <a:t>Souvent difficile à doser</a:t>
            </a:r>
          </a:p>
          <a:p>
            <a:r>
              <a:rPr lang="fr-CA" noProof="1" smtClean="0"/>
              <a:t>Variété de puissances de THC/CBD</a:t>
            </a:r>
          </a:p>
          <a:p>
            <a:r>
              <a:rPr lang="fr-CA" noProof="1" smtClean="0"/>
              <a:t>Souches différentes, Indica et Sativa</a:t>
            </a:r>
          </a:p>
          <a:p>
            <a:r>
              <a:rPr lang="fr-CA" noProof="1" smtClean="0"/>
              <a:t>Inhalé ou consommé</a:t>
            </a:r>
          </a:p>
          <a:p>
            <a:endParaRPr lang="en-US" dirty="0"/>
          </a:p>
        </p:txBody>
      </p:sp>
      <p:pic>
        <p:nvPicPr>
          <p:cNvPr id="8" name="Content Placeholder 3"/>
          <p:cNvPicPr>
            <a:picLocks noChangeAspect="1"/>
          </p:cNvPicPr>
          <p:nvPr>
            <p:custDataLst>
              <p:tags r:id="rId3"/>
            </p:custDataLst>
          </p:nvPr>
        </p:nvPicPr>
        <p:blipFill>
          <a:blip r:embed="rId6"/>
          <a:stretch>
            <a:fillRect/>
          </a:stretch>
        </p:blipFill>
        <p:spPr>
          <a:xfrm>
            <a:off x="5563330" y="4424495"/>
            <a:ext cx="3190707" cy="2169681"/>
          </a:xfrm>
          <a:prstGeom prst="rect">
            <a:avLst/>
          </a:prstGeom>
        </p:spPr>
      </p:pic>
      <p:pic>
        <p:nvPicPr>
          <p:cNvPr id="9" name="Picture 8"/>
          <p:cNvPicPr>
            <a:picLocks noChangeAspect="1"/>
          </p:cNvPicPr>
          <p:nvPr>
            <p:custDataLst>
              <p:tags r:id="rId4"/>
            </p:custDataLst>
          </p:nvPr>
        </p:nvPicPr>
        <p:blipFill>
          <a:blip r:embed="rId7"/>
          <a:stretch>
            <a:fillRect/>
          </a:stretch>
        </p:blipFill>
        <p:spPr>
          <a:xfrm>
            <a:off x="5563329" y="2489201"/>
            <a:ext cx="3190707" cy="1710840"/>
          </a:xfrm>
          <a:prstGeom prst="rect">
            <a:avLst/>
          </a:prstGeom>
        </p:spPr>
      </p:pic>
    </p:spTree>
    <p:extLst>
      <p:ext uri="{BB962C8B-B14F-4D97-AF65-F5344CB8AC3E}">
        <p14:creationId xmlns:p14="http://schemas.microsoft.com/office/powerpoint/2010/main" val="17240109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sz="3000" noProof="1"/>
              <a:t>A</a:t>
            </a:r>
            <a:r>
              <a:rPr lang="fr-CA" sz="3000" noProof="1" smtClean="0"/>
              <a:t>ncienne réglementation – </a:t>
            </a:r>
            <a:r>
              <a:rPr lang="fr-CA" sz="3000" i="1" noProof="1" smtClean="0"/>
              <a:t>Règlement sur l’accès à la marihuana à des fins médicales</a:t>
            </a:r>
            <a:endParaRPr lang="fr-CA" sz="3000" i="1" noProof="1"/>
          </a:p>
        </p:txBody>
      </p:sp>
      <p:sp>
        <p:nvSpPr>
          <p:cNvPr id="3" name="Content Placeholder 2"/>
          <p:cNvSpPr>
            <a:spLocks noGrp="1"/>
          </p:cNvSpPr>
          <p:nvPr>
            <p:ph idx="1"/>
            <p:custDataLst>
              <p:tags r:id="rId2"/>
            </p:custDataLst>
          </p:nvPr>
        </p:nvSpPr>
        <p:spPr/>
        <p:txBody>
          <a:bodyPr/>
          <a:lstStyle/>
          <a:p>
            <a:r>
              <a:rPr lang="fr-CA" noProof="1" smtClean="0"/>
              <a:t>2001-2014 : Le </a:t>
            </a:r>
            <a:r>
              <a:rPr lang="fr-CA" i="1" noProof="1" smtClean="0"/>
              <a:t>Règlement sur l’accès à la marihuana à des fins médicales</a:t>
            </a:r>
            <a:r>
              <a:rPr lang="fr-CA" noProof="1" smtClean="0"/>
              <a:t> permettait à des patients d’accéder au cannabis médical :</a:t>
            </a:r>
          </a:p>
          <a:p>
            <a:pPr lvl="2"/>
            <a:r>
              <a:rPr lang="fr-CA" noProof="1" smtClean="0"/>
              <a:t>fourni par Santé Canada</a:t>
            </a:r>
          </a:p>
          <a:p>
            <a:pPr lvl="2"/>
            <a:r>
              <a:rPr lang="fr-CA" noProof="1" smtClean="0"/>
              <a:t>produit à domicile pour leur propre usage </a:t>
            </a:r>
          </a:p>
          <a:p>
            <a:pPr lvl="2"/>
            <a:r>
              <a:rPr lang="fr-CA" noProof="1" smtClean="0"/>
              <a:t>produit par un producteur autorisé (par l’entremise de Santé Canada)</a:t>
            </a:r>
          </a:p>
          <a:p>
            <a:pPr lvl="2"/>
            <a:endParaRPr lang="fr-CA" noProof="1" smtClean="0"/>
          </a:p>
          <a:p>
            <a:pPr lvl="2"/>
            <a:r>
              <a:rPr lang="fr-CA" noProof="1"/>
              <a:t>d</a:t>
            </a:r>
            <a:r>
              <a:rPr lang="fr-CA" noProof="1" smtClean="0"/>
              <a:t>e 500 patients en 2001 à plus de 30 000 en 2013</a:t>
            </a:r>
          </a:p>
          <a:p>
            <a:pPr lvl="2">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1" smtClean="0"/>
              <a:t>À propos de la présentatrice</a:t>
            </a:r>
            <a:endParaRPr lang="fr-CA" noProof="1"/>
          </a:p>
        </p:txBody>
      </p:sp>
      <p:sp>
        <p:nvSpPr>
          <p:cNvPr id="3" name="Content Placeholder 2"/>
          <p:cNvSpPr>
            <a:spLocks noGrp="1"/>
          </p:cNvSpPr>
          <p:nvPr>
            <p:ph idx="1"/>
            <p:custDataLst>
              <p:tags r:id="rId2"/>
            </p:custDataLst>
          </p:nvPr>
        </p:nvSpPr>
        <p:spPr/>
        <p:txBody>
          <a:bodyPr>
            <a:normAutofit/>
          </a:bodyPr>
          <a:lstStyle/>
          <a:p>
            <a:r>
              <a:rPr lang="fr-CA" noProof="1" smtClean="0"/>
              <a:t>D</a:t>
            </a:r>
            <a:r>
              <a:rPr lang="fr-CA" baseline="30000" noProof="1" smtClean="0"/>
              <a:t>re</a:t>
            </a:r>
            <a:r>
              <a:rPr lang="fr-CA" noProof="1" smtClean="0"/>
              <a:t> Andrea Burry, M.Sc., M.D., CCFP, FCFP</a:t>
            </a:r>
          </a:p>
          <a:p>
            <a:r>
              <a:rPr lang="fr-CA" noProof="1" smtClean="0"/>
              <a:t>Directrice médicale pour Workplace Cannabis Consulting </a:t>
            </a:r>
            <a:endParaRPr lang="fr-CA" b="1" noProof="1" smtClean="0"/>
          </a:p>
          <a:p>
            <a:r>
              <a:rPr lang="fr-CA" noProof="1" smtClean="0"/>
              <a:t>Directrice médicale pour Trauma Healing Centers</a:t>
            </a:r>
          </a:p>
          <a:p>
            <a:r>
              <a:rPr lang="fr-CA" noProof="1" smtClean="0"/>
              <a:t>Conseillère médicale pour Travail sécuritaire NB</a:t>
            </a:r>
          </a:p>
          <a:p>
            <a:r>
              <a:rPr lang="fr-CA" noProof="1" smtClean="0"/>
              <a:t>Médecin du travail pour HorizonNB</a:t>
            </a:r>
          </a:p>
          <a:p>
            <a:r>
              <a:rPr lang="fr-CA" noProof="1" smtClean="0"/>
              <a:t>Médecin du travail pour ExxonMobil (Moncton)</a:t>
            </a:r>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sz="3000" noProof="1" smtClean="0"/>
              <a:t>Ancienne réglementation – </a:t>
            </a:r>
            <a:r>
              <a:rPr lang="fr-CA" sz="3000" i="1" noProof="1" smtClean="0"/>
              <a:t>Règlement sur l’accès à la marihuana à des fins médicales</a:t>
            </a:r>
            <a:endParaRPr lang="fr-CA" sz="3000" i="1" noProof="1"/>
          </a:p>
        </p:txBody>
      </p:sp>
      <p:sp>
        <p:nvSpPr>
          <p:cNvPr id="3" name="Content Placeholder 2"/>
          <p:cNvSpPr>
            <a:spLocks noGrp="1"/>
          </p:cNvSpPr>
          <p:nvPr>
            <p:ph idx="1"/>
            <p:custDataLst>
              <p:tags r:id="rId2"/>
            </p:custDataLst>
          </p:nvPr>
        </p:nvSpPr>
        <p:spPr/>
        <p:txBody>
          <a:bodyPr>
            <a:normAutofit lnSpcReduction="10000"/>
          </a:bodyPr>
          <a:lstStyle/>
          <a:p>
            <a:r>
              <a:rPr lang="fr-CA" noProof="1" smtClean="0"/>
              <a:t>Avril 2014 : Santé Canada cesse de délivrer des permis aux patients pour produire leurs propres plants</a:t>
            </a:r>
          </a:p>
          <a:p>
            <a:r>
              <a:rPr lang="fr-CA" noProof="1" smtClean="0"/>
              <a:t>Introduction des producteurs autorisés</a:t>
            </a:r>
          </a:p>
          <a:p>
            <a:r>
              <a:rPr lang="fr-CA" noProof="1" smtClean="0"/>
              <a:t>La seule façon légale d’obtenir du cannabis était par l’entremise d’un producteur autorisé; il y en a actuellement &gt;40 au Canada</a:t>
            </a:r>
          </a:p>
          <a:p>
            <a:endParaRPr lang="en-US" dirty="0" smtClean="0"/>
          </a:p>
          <a:p>
            <a:r>
              <a:rPr lang="fr-CA" sz="2700" b="1" noProof="1" smtClean="0"/>
              <a:t>Les dispensaires ne sont PAS LÉGAUX!</a:t>
            </a:r>
            <a:endParaRPr lang="fr-CA" sz="2700" b="1" noProof="1"/>
          </a:p>
        </p:txBody>
      </p:sp>
    </p:spTree>
    <p:extLst>
      <p:ext uri="{BB962C8B-B14F-4D97-AF65-F5344CB8AC3E}">
        <p14:creationId xmlns:p14="http://schemas.microsoft.com/office/powerpoint/2010/main" val="4457041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i="1" noProof="1" smtClean="0"/>
              <a:t>Règlement sur l’accès au cannabis à des fins médicales</a:t>
            </a:r>
            <a:endParaRPr lang="fr-CA" i="1" noProof="1"/>
          </a:p>
        </p:txBody>
      </p:sp>
      <p:sp>
        <p:nvSpPr>
          <p:cNvPr id="3" name="Content Placeholder 2"/>
          <p:cNvSpPr>
            <a:spLocks noGrp="1"/>
          </p:cNvSpPr>
          <p:nvPr>
            <p:ph idx="1"/>
            <p:custDataLst>
              <p:tags r:id="rId2"/>
            </p:custDataLst>
          </p:nvPr>
        </p:nvSpPr>
        <p:spPr/>
        <p:txBody>
          <a:bodyPr>
            <a:normAutofit fontScale="77500" lnSpcReduction="20000"/>
          </a:bodyPr>
          <a:lstStyle/>
          <a:p>
            <a:r>
              <a:rPr lang="fr-CA" noProof="1" smtClean="0"/>
              <a:t>24 août 2016</a:t>
            </a:r>
          </a:p>
          <a:p>
            <a:r>
              <a:rPr lang="fr-CA" noProof="1" smtClean="0"/>
              <a:t>Remplace le </a:t>
            </a:r>
            <a:r>
              <a:rPr lang="fr-CA" i="1" noProof="1" smtClean="0"/>
              <a:t>Règlement sur l’accès à la marihuana à des fins médicales</a:t>
            </a:r>
          </a:p>
          <a:p>
            <a:r>
              <a:rPr lang="fr-CA" noProof="1" smtClean="0"/>
              <a:t>Possibilité de se procurer du cannabis médical auprès d’un producteur autorisé ou de demander à Santé Canada l’autorisation de produire une quantité limitée de cannabis à ses propres fins médicales ou de désigner une personne pour en produire à ces mêmes fins</a:t>
            </a:r>
          </a:p>
          <a:p>
            <a:r>
              <a:rPr lang="fr-CA" noProof="1" smtClean="0"/>
              <a:t>Les producteurs autorisés seront les seuls fournisseurs légaux de matières premières </a:t>
            </a:r>
          </a:p>
          <a:p>
            <a:r>
              <a:rPr lang="fr-CA" noProof="1" smtClean="0"/>
              <a:t>La quantité pouvant être produite sera déterminée par une formule (dose quotidienne autorisée et rendement moyen par plant)</a:t>
            </a:r>
          </a:p>
          <a:p>
            <a:r>
              <a:rPr lang="fr-CA" noProof="1" smtClean="0"/>
              <a:t>Une personne ne peut avoir en sa possession qu’une provision de 30 jours ou 150 g de cannabis séché ou l’équivalent sous une autre forme, selon la moindre de ces quantités </a:t>
            </a:r>
          </a:p>
          <a:p>
            <a:endParaRPr lang="en-US" dirty="0" smtClean="0"/>
          </a:p>
          <a:p>
            <a:endParaRPr lang="en-US" dirty="0" smtClean="0"/>
          </a:p>
          <a:p>
            <a:endParaRPr lang="en-US" dirty="0"/>
          </a:p>
        </p:txBody>
      </p:sp>
    </p:spTree>
    <p:extLst>
      <p:ext uri="{BB962C8B-B14F-4D97-AF65-F5344CB8AC3E}">
        <p14:creationId xmlns:p14="http://schemas.microsoft.com/office/powerpoint/2010/main" val="11402406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1" smtClean="0"/>
              <a:t>Pause humoristique</a:t>
            </a:r>
            <a:endParaRPr lang="fr-CA" noProof="1"/>
          </a:p>
        </p:txBody>
      </p:sp>
      <p:pic>
        <p:nvPicPr>
          <p:cNvPr id="4" name="Content Placeholder 3" descr="IMG_1431.JPG"/>
          <p:cNvPicPr>
            <a:picLocks noGrp="1" noChangeAspect="1"/>
          </p:cNvPicPr>
          <p:nvPr>
            <p:ph idx="1"/>
            <p:custDataLst>
              <p:tags r:id="rId2"/>
            </p:custDataLst>
          </p:nvPr>
        </p:nvPicPr>
        <p:blipFill>
          <a:blip r:embed="rId4"/>
          <a:stretch>
            <a:fillRect/>
          </a:stretch>
        </p:blipFill>
        <p:spPr>
          <a:xfrm>
            <a:off x="2204244" y="2686050"/>
            <a:ext cx="3670300" cy="31369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CMFC</a:t>
            </a:r>
            <a:endParaRPr lang="en-US" dirty="0"/>
          </a:p>
        </p:txBody>
      </p:sp>
      <p:pic>
        <p:nvPicPr>
          <p:cNvPr id="4" name="Picture 3"/>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6802217" y="3970925"/>
            <a:ext cx="1959820" cy="2536238"/>
          </a:xfrm>
          <a:prstGeom prst="rect">
            <a:avLst/>
          </a:prstGeom>
        </p:spPr>
      </p:pic>
      <p:sp>
        <p:nvSpPr>
          <p:cNvPr id="3" name="Content Placeholder 2"/>
          <p:cNvSpPr>
            <a:spLocks noGrp="1"/>
          </p:cNvSpPr>
          <p:nvPr>
            <p:ph idx="1"/>
            <p:custDataLst>
              <p:tags r:id="rId3"/>
            </p:custDataLst>
          </p:nvPr>
        </p:nvSpPr>
        <p:spPr>
          <a:xfrm>
            <a:off x="866441" y="2489201"/>
            <a:ext cx="5935776" cy="3530599"/>
          </a:xfrm>
        </p:spPr>
        <p:txBody>
          <a:bodyPr>
            <a:normAutofit lnSpcReduction="10000"/>
          </a:bodyPr>
          <a:lstStyle/>
          <a:p>
            <a:r>
              <a:rPr lang="fr-CA" noProof="1" smtClean="0"/>
              <a:t>Autorisation de cannabis séché pour le traitement de la douleur chronique ou de l’anxiété : Orientation préliminaire, septembre 2014</a:t>
            </a:r>
          </a:p>
          <a:p>
            <a:r>
              <a:rPr lang="fr-CA" noProof="1" smtClean="0"/>
              <a:t>Résumé des recommandations</a:t>
            </a:r>
          </a:p>
          <a:p>
            <a:pPr>
              <a:buNone/>
            </a:pPr>
            <a:r>
              <a:rPr lang="fr-CA" noProof="1" smtClean="0"/>
              <a:t>	-L’usage ne doit être envisagé que pour les patients souffrant de douleur neuropathique réfractaire aux traitements classiques</a:t>
            </a:r>
          </a:p>
          <a:p>
            <a:pPr>
              <a:buNone/>
            </a:pPr>
            <a:r>
              <a:rPr lang="fr-CA" noProof="1" smtClean="0"/>
              <a:t>	-Essai adéquat d’autres traitements pharmacologiques et non pharmacologiques, ainsi que de cannabinoïdes pharmaceutiques (c.-à-d. Nabilone)</a:t>
            </a:r>
            <a:endParaRPr lang="fr-CA" noProof="1"/>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1" smtClean="0"/>
              <a:t>Société canadienne de la douleur</a:t>
            </a:r>
            <a:endParaRPr lang="fr-CA" noProof="1"/>
          </a:p>
        </p:txBody>
      </p:sp>
      <p:sp>
        <p:nvSpPr>
          <p:cNvPr id="3" name="Content Placeholder 2"/>
          <p:cNvSpPr>
            <a:spLocks noGrp="1"/>
          </p:cNvSpPr>
          <p:nvPr>
            <p:ph idx="1"/>
            <p:custDataLst>
              <p:tags r:id="rId2"/>
            </p:custDataLst>
          </p:nvPr>
        </p:nvSpPr>
        <p:spPr/>
        <p:txBody>
          <a:bodyPr/>
          <a:lstStyle/>
          <a:p>
            <a:r>
              <a:rPr lang="fr-CA" noProof="1" smtClean="0"/>
              <a:t>Déclaration de consensus publiée dans Pain Research &amp; Management en décembre 2014</a:t>
            </a:r>
          </a:p>
          <a:p>
            <a:r>
              <a:rPr lang="fr-CA" noProof="1" smtClean="0"/>
              <a:t>1</a:t>
            </a:r>
            <a:r>
              <a:rPr lang="fr-CA" baseline="30000" noProof="1" smtClean="0"/>
              <a:t>er</a:t>
            </a:r>
            <a:r>
              <a:rPr lang="fr-CA" noProof="1" smtClean="0"/>
              <a:t> recours : gabapendinoïdes (gabapentine et prégabaline); anticonvulsants; antidépresseurs (ATC, IRSN)</a:t>
            </a:r>
          </a:p>
          <a:p>
            <a:r>
              <a:rPr lang="fr-CA" noProof="1" smtClean="0"/>
              <a:t>2</a:t>
            </a:r>
            <a:r>
              <a:rPr lang="fr-CA" baseline="30000" noProof="1" smtClean="0"/>
              <a:t>e</a:t>
            </a:r>
            <a:r>
              <a:rPr lang="fr-CA" noProof="1" smtClean="0"/>
              <a:t> recours : Tramadol/opioïdes</a:t>
            </a:r>
          </a:p>
          <a:p>
            <a:r>
              <a:rPr lang="fr-CA" b="1" noProof="1" smtClean="0"/>
              <a:t>3</a:t>
            </a:r>
            <a:r>
              <a:rPr lang="fr-CA" b="1" baseline="30000" noProof="1" smtClean="0"/>
              <a:t>e</a:t>
            </a:r>
            <a:r>
              <a:rPr lang="fr-CA" b="1" noProof="1" smtClean="0"/>
              <a:t> recours : Cannabinoïdes</a:t>
            </a:r>
          </a:p>
          <a:p>
            <a:r>
              <a:rPr lang="fr-CA" noProof="1" smtClean="0"/>
              <a:t>4</a:t>
            </a:r>
            <a:r>
              <a:rPr lang="fr-CA" baseline="30000" noProof="1" smtClean="0"/>
              <a:t>e</a:t>
            </a:r>
            <a:r>
              <a:rPr lang="fr-CA" noProof="1" smtClean="0"/>
              <a:t> recours : ISRS, méthadone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1" smtClean="0"/>
              <a:t>Avantages - Risques du cannabis médical</a:t>
            </a:r>
            <a:endParaRPr lang="fr-CA" noProof="1"/>
          </a:p>
        </p:txBody>
      </p:sp>
      <p:sp>
        <p:nvSpPr>
          <p:cNvPr id="3" name="Content Placeholder 2"/>
          <p:cNvSpPr>
            <a:spLocks noGrp="1"/>
          </p:cNvSpPr>
          <p:nvPr>
            <p:ph idx="1"/>
            <p:custDataLst>
              <p:tags r:id="rId2"/>
            </p:custDataLst>
          </p:nvPr>
        </p:nvSpPr>
        <p:spPr/>
        <p:txBody>
          <a:bodyPr>
            <a:normAutofit fontScale="92500"/>
          </a:bodyPr>
          <a:lstStyle/>
          <a:p>
            <a:r>
              <a:rPr lang="fr-CA" noProof="1" smtClean="0"/>
              <a:t>Prise en charge de la douleur/des symptômes (nausées)/TSPT</a:t>
            </a:r>
          </a:p>
          <a:p>
            <a:r>
              <a:rPr lang="fr-CA" noProof="1" smtClean="0"/>
              <a:t>Réduction de la prise d’opioïdes/d’autres médicaments</a:t>
            </a:r>
          </a:p>
          <a:p>
            <a:r>
              <a:rPr lang="fr-CA" noProof="1" smtClean="0"/>
              <a:t>Profil de sécurité; impossible de faire une surdose</a:t>
            </a:r>
          </a:p>
          <a:p>
            <a:endParaRPr lang="fr-CA" noProof="1" smtClean="0"/>
          </a:p>
          <a:p>
            <a:r>
              <a:rPr lang="fr-CA" noProof="1" smtClean="0"/>
              <a:t>Troubles cognitifs? À court et à long terme</a:t>
            </a:r>
          </a:p>
          <a:p>
            <a:r>
              <a:rPr lang="fr-CA" noProof="1" smtClean="0"/>
              <a:t>Emploi/poste désigné critique pour la sécurité/conduite d’un véhicule</a:t>
            </a:r>
          </a:p>
          <a:p>
            <a:r>
              <a:rPr lang="fr-CA" noProof="1" smtClean="0"/>
              <a:t>Interactions avec d’autres médicaments/substances</a:t>
            </a:r>
          </a:p>
          <a:p>
            <a:pPr>
              <a:buNone/>
            </a:pPr>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custDataLst>
              <p:tags r:id="rId1"/>
            </p:custDataLst>
          </p:nvPr>
        </p:nvSpPr>
        <p:spPr/>
        <p:txBody>
          <a:bodyPr/>
          <a:lstStyle/>
          <a:p>
            <a:endParaRPr lang="en-US" dirty="0"/>
          </a:p>
        </p:txBody>
      </p:sp>
      <p:pic>
        <p:nvPicPr>
          <p:cNvPr id="3" name="Content Placeholder 2"/>
          <p:cNvPicPr>
            <a:picLocks noGrp="1" noChangeAspect="1"/>
          </p:cNvPicPr>
          <p:nvPr>
            <p:ph idx="1"/>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2296815" y="2123440"/>
            <a:ext cx="4025609" cy="4108898"/>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fr-CA" noProof="1" smtClean="0"/>
              <a:t>Essai randomisé contrôlé sur le cannabis fumé</a:t>
            </a:r>
            <a:r>
              <a:rPr lang="en-US" dirty="0" smtClean="0"/>
              <a:t/>
            </a:r>
            <a:br>
              <a:rPr lang="en-US" dirty="0" smtClean="0"/>
            </a:br>
            <a:endParaRPr lang="en-US" dirty="0"/>
          </a:p>
        </p:txBody>
      </p:sp>
      <p:pic>
        <p:nvPicPr>
          <p:cNvPr id="7" name="Content Placeholder 6" descr="Screen Shot 2016-04-12 at 9.53.48 PM.png"/>
          <p:cNvPicPr>
            <a:picLocks noGrp="1" noChangeAspect="1"/>
          </p:cNvPicPr>
          <p:nvPr>
            <p:ph sz="half" idx="1"/>
            <p:custDataLst>
              <p:tags r:id="rId2"/>
            </p:custDataLst>
          </p:nvPr>
        </p:nvPicPr>
        <p:blipFill>
          <a:blip r:embed="rId6"/>
          <a:srcRect t="-118870" b="-118870"/>
          <a:stretch>
            <a:fillRect/>
          </a:stretch>
        </p:blipFill>
        <p:spPr>
          <a:xfrm>
            <a:off x="498518" y="1369126"/>
            <a:ext cx="3901360" cy="4757037"/>
          </a:xfrm>
        </p:spPr>
      </p:pic>
      <p:sp>
        <p:nvSpPr>
          <p:cNvPr id="6" name="Content Placeholder 5"/>
          <p:cNvSpPr>
            <a:spLocks noGrp="1"/>
          </p:cNvSpPr>
          <p:nvPr>
            <p:ph sz="half" idx="2"/>
            <p:custDataLst>
              <p:tags r:id="rId3"/>
            </p:custDataLst>
          </p:nvPr>
        </p:nvSpPr>
        <p:spPr/>
        <p:txBody>
          <a:bodyPr>
            <a:normAutofit fontScale="85000" lnSpcReduction="10000"/>
          </a:bodyPr>
          <a:lstStyle/>
          <a:p>
            <a:r>
              <a:rPr lang="fr-CA" noProof="1" smtClean="0"/>
              <a:t>Essai randomisé contrôlé auprès de 23 patients dans le cadre duquel des patients atteints de douleurs neuropathiques ont reçu du cannabis médical à raison de 0, 2,5, 6 et 9,4 %</a:t>
            </a:r>
          </a:p>
          <a:p>
            <a:r>
              <a:rPr lang="fr-CA" noProof="1" smtClean="0"/>
              <a:t>25 mg; une seule inhalation à l’aide d’une pipe 3 fois par jour</a:t>
            </a:r>
          </a:p>
          <a:p>
            <a:r>
              <a:rPr lang="fr-CA" noProof="1" smtClean="0"/>
              <a:t>L’amélioration de la douleur était liée au % de THC administré</a:t>
            </a:r>
          </a:p>
          <a:p>
            <a:r>
              <a:rPr lang="fr-CA" noProof="1" smtClean="0"/>
              <a:t>Amélioration importante de la qualité du sommeil et du niveau d’anxiété</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1" smtClean="0"/>
              <a:t>Essai randomisé contrôlé – recension des écrits actuels</a:t>
            </a:r>
            <a:endParaRPr lang="fr-CA" noProof="1"/>
          </a:p>
        </p:txBody>
      </p:sp>
      <p:pic>
        <p:nvPicPr>
          <p:cNvPr id="4" name="Content Placeholder 3" descr="Screen Shot 2016-04-11 at 2.02.41 PM.png"/>
          <p:cNvPicPr>
            <a:picLocks noGrp="1" noChangeAspect="1"/>
          </p:cNvPicPr>
          <p:nvPr>
            <p:ph idx="1"/>
            <p:custDataLst>
              <p:tags r:id="rId2"/>
            </p:custDataLst>
          </p:nvPr>
        </p:nvPicPr>
        <p:blipFill>
          <a:blip r:embed="rId4"/>
          <a:stretch>
            <a:fillRect/>
          </a:stretch>
        </p:blipFill>
        <p:spPr>
          <a:xfrm>
            <a:off x="866775" y="2573642"/>
            <a:ext cx="6345238" cy="3361715"/>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Lynch et Ware 2015</a:t>
            </a:r>
            <a:endParaRPr lang="en-US" dirty="0"/>
          </a:p>
        </p:txBody>
      </p:sp>
      <p:sp>
        <p:nvSpPr>
          <p:cNvPr id="3" name="Content Placeholder 2"/>
          <p:cNvSpPr>
            <a:spLocks noGrp="1"/>
          </p:cNvSpPr>
          <p:nvPr>
            <p:ph idx="1"/>
            <p:custDataLst>
              <p:tags r:id="rId2"/>
            </p:custDataLst>
          </p:nvPr>
        </p:nvSpPr>
        <p:spPr/>
        <p:txBody>
          <a:bodyPr>
            <a:normAutofit fontScale="92500" lnSpcReduction="10000"/>
          </a:bodyPr>
          <a:lstStyle/>
          <a:p>
            <a:r>
              <a:rPr lang="fr-CA" noProof="1" smtClean="0"/>
              <a:t>Examen systématique des essais randomisés contrôlés sur l’efficacité des cannabinoïdes pour le traitement de la douleur non cancéreuse</a:t>
            </a:r>
          </a:p>
          <a:p>
            <a:r>
              <a:rPr lang="fr-CA" noProof="1" smtClean="0"/>
              <a:t>Essais randomisés contrôlés comparant l’efficacité du cannabis par rapport au placebo en mesurant le niveau de douleur comme résultat au moyen de n’importe quelle échelle, visuelle ou numérique</a:t>
            </a:r>
          </a:p>
          <a:p>
            <a:r>
              <a:rPr lang="fr-CA" noProof="1" smtClean="0"/>
              <a:t>11 essais randomisés contrôlés répondaient aux critères, 1185 sujets</a:t>
            </a:r>
          </a:p>
          <a:p>
            <a:r>
              <a:rPr lang="fr-CA" noProof="1" smtClean="0"/>
              <a:t>Dans l’ensemble, les patients ayant reçu du cannabis ont bénéficié d’un effet analgésique supérieur aux patients du groupe témoin (9 placebo et 2 produits témoins actifs </a:t>
            </a:r>
            <a:r>
              <a:rPr lang="fr-CA" noProof="1" smtClean="0">
                <a:latin typeface="Calibri"/>
              </a:rPr>
              <a:t>[</a:t>
            </a:r>
            <a:r>
              <a:rPr lang="fr-CA" noProof="1" smtClean="0"/>
              <a:t>nabilone ou ibuprofène</a:t>
            </a:r>
            <a:r>
              <a:rPr lang="fr-CA" noProof="1" smtClean="0">
                <a:latin typeface="Calibri"/>
              </a:rPr>
              <a:t>]</a:t>
            </a:r>
            <a:r>
              <a:rPr lang="fr-CA" noProof="1" smtClean="0"/>
              <a:t>)</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Discussion</a:t>
            </a:r>
            <a:endParaRPr lang="en-US" dirty="0"/>
          </a:p>
        </p:txBody>
      </p:sp>
      <p:sp>
        <p:nvSpPr>
          <p:cNvPr id="3" name="Content Placeholder 2"/>
          <p:cNvSpPr>
            <a:spLocks noGrp="1"/>
          </p:cNvSpPr>
          <p:nvPr>
            <p:ph idx="1"/>
            <p:custDataLst>
              <p:tags r:id="rId2"/>
            </p:custDataLst>
          </p:nvPr>
        </p:nvSpPr>
        <p:spPr/>
        <p:txBody>
          <a:bodyPr>
            <a:normAutofit/>
          </a:bodyPr>
          <a:lstStyle/>
          <a:p>
            <a:r>
              <a:rPr lang="fr-CA" noProof="1" smtClean="0"/>
              <a:t>Le système endocannabinoïde : qu’est-ce que c’est et que fait-il?</a:t>
            </a:r>
          </a:p>
          <a:p>
            <a:r>
              <a:rPr lang="fr-CA" noProof="1" smtClean="0"/>
              <a:t>Disponibilité actuelle des cannabinoïdes au Canada (sur ordonnance et sous forme végétale)</a:t>
            </a:r>
          </a:p>
          <a:p>
            <a:r>
              <a:rPr lang="fr-CA" noProof="1" smtClean="0"/>
              <a:t>Réglementation actuelle sur le cannabis; </a:t>
            </a:r>
            <a:r>
              <a:rPr lang="fr-CA" i="1" noProof="1" smtClean="0"/>
              <a:t>Règlement sur l’accès au cannabis à des fins médicales</a:t>
            </a:r>
            <a:r>
              <a:rPr lang="fr-CA" noProof="1" smtClean="0"/>
              <a:t> d’août 2016</a:t>
            </a:r>
          </a:p>
          <a:p>
            <a:r>
              <a:rPr lang="fr-CA" noProof="1" smtClean="0"/>
              <a:t>Usages thérapeutiques/preuves actuelles à l’égard du cannabis médical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1" smtClean="0"/>
              <a:t>CAPRI (Enquête sur le profil des cannabinoïdes)</a:t>
            </a:r>
            <a:endParaRPr lang="fr-CA" noProof="1"/>
          </a:p>
        </p:txBody>
      </p:sp>
      <p:pic>
        <p:nvPicPr>
          <p:cNvPr id="4" name="Content Placeholder 3" descr="Screen Shot 2016-04-11 at 4.08.03 PM.png"/>
          <p:cNvPicPr>
            <a:picLocks noGrp="1" noChangeAspect="1"/>
          </p:cNvPicPr>
          <p:nvPr>
            <p:ph idx="1"/>
            <p:custDataLst>
              <p:tags r:id="rId2"/>
            </p:custDataLst>
          </p:nvPr>
        </p:nvPicPr>
        <p:blipFill>
          <a:blip r:embed="rId4"/>
          <a:stretch>
            <a:fillRect/>
          </a:stretch>
        </p:blipFill>
        <p:spPr>
          <a:xfrm>
            <a:off x="866775" y="3198107"/>
            <a:ext cx="6345238" cy="2112785"/>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1" smtClean="0"/>
              <a:t>Essai CAPRI </a:t>
            </a:r>
            <a:endParaRPr lang="fr-CA" noProof="1"/>
          </a:p>
        </p:txBody>
      </p:sp>
      <p:sp>
        <p:nvSpPr>
          <p:cNvPr id="3" name="Content Placeholder 2"/>
          <p:cNvSpPr>
            <a:spLocks noGrp="1"/>
          </p:cNvSpPr>
          <p:nvPr>
            <p:ph idx="1"/>
            <p:custDataLst>
              <p:tags r:id="rId2"/>
            </p:custDataLst>
          </p:nvPr>
        </p:nvSpPr>
        <p:spPr/>
        <p:txBody>
          <a:bodyPr>
            <a:normAutofit/>
          </a:bodyPr>
          <a:lstStyle/>
          <a:p>
            <a:r>
              <a:rPr lang="fr-CA" noProof="1" smtClean="0"/>
              <a:t>Travail canadien réalisé en concertation par McGill et Dalhousie</a:t>
            </a:r>
          </a:p>
          <a:p>
            <a:r>
              <a:rPr lang="fr-CA" noProof="1" smtClean="0"/>
              <a:t>Étude randomisée croisée à double insu, contrôlée par placebo, portant sur le cannabis vaporisé en dose unique chez les adultes atteints d’ostéoarthrite douloureuse du </a:t>
            </a:r>
            <a:r>
              <a:rPr lang="fr-CA" noProof="1" smtClean="0"/>
              <a:t>genou </a:t>
            </a:r>
            <a:endParaRPr lang="fr-CA" noProof="1" smtClean="0"/>
          </a:p>
          <a:p>
            <a:r>
              <a:rPr lang="fr-CA" noProof="1" smtClean="0"/>
              <a:t>Objectif : comprendre la réponse analgésique à une dose de plusieurs variétés de cannabis renfermant des concentrations variables de CBD et de THC</a:t>
            </a:r>
            <a:endParaRPr lang="fr-CA" noProof="1"/>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p:txBody>
          <a:bodyPr/>
          <a:lstStyle/>
          <a:p>
            <a:r>
              <a:rPr lang="fr-CA" sz="2800" noProof="1" smtClean="0"/>
              <a:t>Trouble de stress post-traumatique (TSPT)</a:t>
            </a:r>
            <a:endParaRPr lang="fr-CA" sz="2800" noProof="1"/>
          </a:p>
        </p:txBody>
      </p:sp>
      <p:pic>
        <p:nvPicPr>
          <p:cNvPr id="7" name="Content Placeholder 6" descr="Screen Shot 2016-04-12 at 11.14.36 PM.png"/>
          <p:cNvPicPr>
            <a:picLocks noGrp="1" noChangeAspect="1"/>
          </p:cNvPicPr>
          <p:nvPr>
            <p:ph idx="1"/>
            <p:custDataLst>
              <p:tags r:id="rId2"/>
            </p:custDataLst>
          </p:nvPr>
        </p:nvPicPr>
        <p:blipFill>
          <a:blip r:embed="rId4"/>
          <a:stretch>
            <a:fillRect/>
          </a:stretch>
        </p:blipFill>
        <p:spPr>
          <a:xfrm>
            <a:off x="866775" y="2541902"/>
            <a:ext cx="6345238" cy="3425196"/>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custDataLst>
              <p:tags r:id="rId1"/>
            </p:custDataLst>
          </p:nvPr>
        </p:nvSpPr>
        <p:spPr/>
        <p:txBody>
          <a:bodyPr/>
          <a:lstStyle/>
          <a:p>
            <a:r>
              <a:rPr lang="en-US" dirty="0" smtClean="0"/>
              <a:t>TSPT et cannabis</a:t>
            </a:r>
            <a:endParaRPr lang="en-US" dirty="0"/>
          </a:p>
        </p:txBody>
      </p:sp>
      <p:pic>
        <p:nvPicPr>
          <p:cNvPr id="18" name="Content Placeholder 17" descr="Screen Shot 2016-04-12 at 10.09.30 PM.png"/>
          <p:cNvPicPr>
            <a:picLocks noGrp="1" noChangeAspect="1"/>
          </p:cNvPicPr>
          <p:nvPr>
            <p:ph idx="1"/>
            <p:custDataLst>
              <p:tags r:id="rId2"/>
            </p:custDataLst>
          </p:nvPr>
        </p:nvPicPr>
        <p:blipFill>
          <a:blip r:embed="rId4"/>
          <a:stretch>
            <a:fillRect/>
          </a:stretch>
        </p:blipFill>
        <p:spPr>
          <a:xfrm>
            <a:off x="866775" y="2857881"/>
            <a:ext cx="6345238" cy="2793238"/>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sz="2800" noProof="1" smtClean="0"/>
              <a:t>Effets du nabilone sur les cas de TSPT résistants aux traitements (Fraser, 2009)</a:t>
            </a:r>
            <a:endParaRPr lang="fr-CA" sz="2800" noProof="1"/>
          </a:p>
        </p:txBody>
      </p:sp>
      <p:sp>
        <p:nvSpPr>
          <p:cNvPr id="3" name="Content Placeholder 2"/>
          <p:cNvSpPr>
            <a:spLocks noGrp="1"/>
          </p:cNvSpPr>
          <p:nvPr>
            <p:ph idx="1"/>
            <p:custDataLst>
              <p:tags r:id="rId2"/>
            </p:custDataLst>
          </p:nvPr>
        </p:nvSpPr>
        <p:spPr>
          <a:xfrm>
            <a:off x="866440" y="2489201"/>
            <a:ext cx="7018775" cy="3530599"/>
          </a:xfrm>
        </p:spPr>
        <p:txBody>
          <a:bodyPr>
            <a:normAutofit fontScale="92500" lnSpcReduction="10000"/>
          </a:bodyPr>
          <a:lstStyle/>
          <a:p>
            <a:r>
              <a:rPr lang="fr-CA" noProof="1" smtClean="0"/>
              <a:t>Données canadiennes; examen de dossiers médicaux</a:t>
            </a:r>
          </a:p>
          <a:p>
            <a:pPr lvl="1"/>
            <a:r>
              <a:rPr lang="fr-CA" noProof="1" smtClean="0"/>
              <a:t>Essai clinique visant l’utilisation du nabilone, un agoniste des récepteurs des endocannabinoïdes, pour contrer les cauchemars résistants aux traitements chez les patients atteints d’un TSPT</a:t>
            </a:r>
          </a:p>
          <a:p>
            <a:pPr lvl="1"/>
            <a:r>
              <a:rPr lang="fr-CA" noProof="1" smtClean="0"/>
              <a:t>Les dossiers des patients atteints d’un TSPT aux prises avec des cauchemars résistants aux traitements et des problèmes de sommeil malgré l’utilisation d’antidépresseurs et d’hypnotiques ont été examinés après l’introduction du nabilone</a:t>
            </a:r>
          </a:p>
          <a:p>
            <a:pPr lvl="1"/>
            <a:r>
              <a:rPr lang="fr-CA" noProof="1" smtClean="0"/>
              <a:t>On a constaté une disparition des cauchemars ou une diminution considérable de leur intensité chez 72 % des patients recevant du nabilone</a:t>
            </a:r>
          </a:p>
          <a:p>
            <a:pPr lvl="1"/>
            <a:r>
              <a:rPr lang="fr-CA" noProof="1" smtClean="0"/>
              <a:t>Avantages potentiels du nabilone et du cannabis d’origine végétale en vue de la prise en charge des symptômes de TSPT</a:t>
            </a:r>
            <a:endParaRPr lang="fr-CA" noProof="1"/>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66440" y="927099"/>
            <a:ext cx="6520011" cy="709865"/>
          </a:xfrm>
        </p:spPr>
        <p:txBody>
          <a:bodyPr/>
          <a:lstStyle/>
          <a:p>
            <a:r>
              <a:rPr lang="fr-CA" noProof="1" smtClean="0"/>
              <a:t>TSPT; Essai randomisé </a:t>
            </a:r>
            <a:r>
              <a:rPr lang="fr-CA" noProof="1" smtClean="0"/>
              <a:t>contrôlé – </a:t>
            </a:r>
            <a:r>
              <a:rPr lang="fr-CA" noProof="1" smtClean="0"/>
              <a:t>étude canadienne</a:t>
            </a:r>
            <a:endParaRPr lang="fr-CA" noProof="1"/>
          </a:p>
        </p:txBody>
      </p:sp>
      <p:sp>
        <p:nvSpPr>
          <p:cNvPr id="3" name="Content Placeholder 2"/>
          <p:cNvSpPr>
            <a:spLocks noGrp="1"/>
          </p:cNvSpPr>
          <p:nvPr>
            <p:ph idx="1"/>
            <p:custDataLst>
              <p:tags r:id="rId2"/>
            </p:custDataLst>
          </p:nvPr>
        </p:nvSpPr>
        <p:spPr/>
        <p:txBody>
          <a:bodyPr>
            <a:normAutofit/>
          </a:bodyPr>
          <a:lstStyle/>
          <a:p>
            <a:r>
              <a:rPr lang="fr-CA" noProof="1" smtClean="0"/>
              <a:t>UBC-Kelowna; Zach Walsh</a:t>
            </a:r>
          </a:p>
          <a:p>
            <a:r>
              <a:rPr lang="fr-CA" noProof="1" smtClean="0"/>
              <a:t>Essai randomisé contrôlé sur 40 hommes et femmes atteints d’un TSPT (vétérans, premiers intervenants et victimes d’agression sexuelle)</a:t>
            </a:r>
          </a:p>
          <a:p>
            <a:r>
              <a:rPr lang="fr-CA" noProof="1" smtClean="0"/>
              <a:t>Cannabis (THC)/Placebo</a:t>
            </a:r>
          </a:p>
          <a:p>
            <a:r>
              <a:rPr lang="fr-CA" noProof="1" smtClean="0"/>
              <a:t>Cannabis (THC) par rapport à (THC/CBD)</a:t>
            </a:r>
          </a:p>
          <a:p>
            <a:r>
              <a:rPr lang="fr-CA" noProof="1" smtClean="0"/>
              <a:t>Utilisation maximale de 2,5 g/jour; la quantité inutilisée est retournée et conservée pour usage ultérieur</a:t>
            </a:r>
          </a:p>
          <a:p>
            <a:pPr>
              <a:buNone/>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1" smtClean="0"/>
              <a:t>Aspects pratiques</a:t>
            </a:r>
            <a:endParaRPr lang="fr-CA" noProof="1"/>
          </a:p>
        </p:txBody>
      </p:sp>
      <p:sp>
        <p:nvSpPr>
          <p:cNvPr id="3" name="Content Placeholder 2"/>
          <p:cNvSpPr>
            <a:spLocks noGrp="1"/>
          </p:cNvSpPr>
          <p:nvPr>
            <p:ph idx="1"/>
            <p:custDataLst>
              <p:tags r:id="rId2"/>
            </p:custDataLst>
          </p:nvPr>
        </p:nvSpPr>
        <p:spPr/>
        <p:txBody>
          <a:bodyPr/>
          <a:lstStyle/>
          <a:p>
            <a:r>
              <a:rPr lang="fr-CA" noProof="1" smtClean="0"/>
              <a:t>Aucune « dose » standard; il s’agit de commencer lentement et d’y aller lentement</a:t>
            </a:r>
          </a:p>
          <a:p>
            <a:r>
              <a:rPr lang="fr-CA" noProof="1" smtClean="0"/>
              <a:t>Choisir des objectifs fonctionnels et surveiller les réactions</a:t>
            </a:r>
          </a:p>
          <a:p>
            <a:r>
              <a:rPr lang="fr-CA" noProof="1" smtClean="0"/>
              <a:t>L’utilisation nationale moyenne est de 1,0 g/jour; les produits comestibles nécessitent davantage</a:t>
            </a:r>
          </a:p>
          <a:p>
            <a:r>
              <a:rPr lang="fr-CA" noProof="1" smtClean="0"/>
              <a:t>Vaporisation ou huile</a:t>
            </a:r>
          </a:p>
          <a:p>
            <a:r>
              <a:rPr lang="fr-CA" b="1" noProof="1" smtClean="0"/>
              <a:t>SEULEMENT </a:t>
            </a:r>
            <a:r>
              <a:rPr lang="fr-CA" noProof="1" smtClean="0"/>
              <a:t>des souches de </a:t>
            </a:r>
            <a:r>
              <a:rPr lang="fr-CA" b="1" noProof="1" smtClean="0"/>
              <a:t>CBD </a:t>
            </a:r>
            <a:r>
              <a:rPr lang="fr-CA" noProof="1" smtClean="0"/>
              <a:t>durant les périodes de travail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Résumé</a:t>
            </a:r>
            <a:endParaRPr lang="en-US" dirty="0"/>
          </a:p>
        </p:txBody>
      </p:sp>
      <p:sp>
        <p:nvSpPr>
          <p:cNvPr id="3" name="Content Placeholder 2"/>
          <p:cNvSpPr>
            <a:spLocks noGrp="1"/>
          </p:cNvSpPr>
          <p:nvPr>
            <p:ph idx="1"/>
            <p:custDataLst>
              <p:tags r:id="rId2"/>
            </p:custDataLst>
          </p:nvPr>
        </p:nvSpPr>
        <p:spPr/>
        <p:txBody>
          <a:bodyPr>
            <a:normAutofit/>
          </a:bodyPr>
          <a:lstStyle/>
          <a:p>
            <a:r>
              <a:rPr lang="fr-CA" noProof="1" smtClean="0"/>
              <a:t>La douleur chronique se répercute sur beaucoup de gens et constitue un lourd fardeau pour le réseau de santé </a:t>
            </a:r>
          </a:p>
          <a:p>
            <a:r>
              <a:rPr lang="fr-CA" noProof="1" smtClean="0"/>
              <a:t>Le TSPT a des effets néfastes sur la personne atteinte et sa famille</a:t>
            </a:r>
          </a:p>
          <a:p>
            <a:r>
              <a:rPr lang="fr-CA" noProof="1" smtClean="0"/>
              <a:t>Prise en charge généralement difficile</a:t>
            </a:r>
          </a:p>
          <a:p>
            <a:r>
              <a:rPr lang="fr-CA" noProof="1" smtClean="0"/>
              <a:t>Le cannabis peut représenter une solution pour certains </a:t>
            </a:r>
          </a:p>
          <a:p>
            <a:r>
              <a:rPr lang="fr-CA" noProof="1" smtClean="0"/>
              <a:t>Le cannabis peut permettre de réduire la posologie d’autres médicaments, p. ex., les opioïdes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Résumé-2</a:t>
            </a:r>
            <a:endParaRPr lang="en-US" dirty="0"/>
          </a:p>
        </p:txBody>
      </p:sp>
      <p:sp>
        <p:nvSpPr>
          <p:cNvPr id="3" name="Content Placeholder 2"/>
          <p:cNvSpPr>
            <a:spLocks noGrp="1"/>
          </p:cNvSpPr>
          <p:nvPr>
            <p:ph idx="1"/>
            <p:custDataLst>
              <p:tags r:id="rId2"/>
            </p:custDataLst>
          </p:nvPr>
        </p:nvSpPr>
        <p:spPr/>
        <p:txBody>
          <a:bodyPr>
            <a:normAutofit/>
          </a:bodyPr>
          <a:lstStyle/>
          <a:p>
            <a:r>
              <a:rPr lang="fr-CA" noProof="1" smtClean="0"/>
              <a:t>« Le manque de preuves d’efficacité ne constitue pas une preuve de manque d’efficacité »</a:t>
            </a:r>
          </a:p>
          <a:p>
            <a:r>
              <a:rPr lang="fr-CA" noProof="1" smtClean="0"/>
              <a:t>Le potentiel thérapeutique du cannabis médical ne peut être négligé</a:t>
            </a:r>
          </a:p>
          <a:p>
            <a:r>
              <a:rPr lang="fr-CA" noProof="1" smtClean="0"/>
              <a:t>D’autres recherches s’imposent et doivent être réalisées en tandem avec le traitement des patients</a:t>
            </a:r>
          </a:p>
          <a:p>
            <a:r>
              <a:rPr lang="fr-CA" noProof="1" smtClean="0"/>
              <a:t>Il serait dangereux (selon moi) de laisser s’estomper la distinction entre l’utilisation médicale et récréative; création de confusion à l’égard du plaidoyer pour son utilisation en médecine (selon moi)</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Résumé-3</a:t>
            </a:r>
            <a:endParaRPr lang="en-US" dirty="0"/>
          </a:p>
        </p:txBody>
      </p:sp>
      <p:sp>
        <p:nvSpPr>
          <p:cNvPr id="3" name="Content Placeholder 2"/>
          <p:cNvSpPr>
            <a:spLocks noGrp="1"/>
          </p:cNvSpPr>
          <p:nvPr>
            <p:ph idx="1"/>
            <p:custDataLst>
              <p:tags r:id="rId2"/>
            </p:custDataLst>
          </p:nvPr>
        </p:nvSpPr>
        <p:spPr/>
        <p:txBody>
          <a:bodyPr>
            <a:normAutofit/>
          </a:bodyPr>
          <a:lstStyle/>
          <a:p>
            <a:endParaRPr lang="en-US" dirty="0" smtClean="0"/>
          </a:p>
          <a:p>
            <a:r>
              <a:rPr lang="fr-CA" noProof="1" smtClean="0"/>
              <a:t>Le cannabis agit en synergie avec les opioïdes dans le soulagement de la douleur; par conséquent, le patient nécessitera moins d’opioïdes et éprouvera moins d’effets secondaires connexes</a:t>
            </a:r>
          </a:p>
          <a:p>
            <a:r>
              <a:rPr lang="fr-CA" noProof="1" smtClean="0"/>
              <a:t>Les effets secondaires sont tolérables et à court terme</a:t>
            </a:r>
          </a:p>
        </p:txBody>
      </p:sp>
    </p:spTree>
    <p:extLst>
      <p:ext uri="{BB962C8B-B14F-4D97-AF65-F5344CB8AC3E}">
        <p14:creationId xmlns:p14="http://schemas.microsoft.com/office/powerpoint/2010/main" val="1325497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66440" y="927099"/>
            <a:ext cx="6757517" cy="709865"/>
          </a:xfrm>
        </p:spPr>
        <p:txBody>
          <a:bodyPr/>
          <a:lstStyle/>
          <a:p>
            <a:r>
              <a:rPr lang="fr-CA" sz="2800" noProof="1" smtClean="0"/>
              <a:t>Pourquoi utiliser les cannabinoïdes à des fins médicales</a:t>
            </a:r>
            <a:r>
              <a:rPr lang="fr-CA" noProof="1" smtClean="0"/>
              <a:t>?</a:t>
            </a:r>
            <a:endParaRPr lang="fr-CA" noProof="1"/>
          </a:p>
        </p:txBody>
      </p:sp>
      <p:sp>
        <p:nvSpPr>
          <p:cNvPr id="3" name="Content Placeholder 2"/>
          <p:cNvSpPr>
            <a:spLocks noGrp="1"/>
          </p:cNvSpPr>
          <p:nvPr>
            <p:ph idx="1"/>
            <p:custDataLst>
              <p:tags r:id="rId2"/>
            </p:custDataLst>
          </p:nvPr>
        </p:nvSpPr>
        <p:spPr/>
        <p:txBody>
          <a:bodyPr>
            <a:normAutofit/>
          </a:bodyPr>
          <a:lstStyle/>
          <a:p>
            <a:r>
              <a:rPr lang="fr-CA" noProof="1" smtClean="0"/>
              <a:t>Expérience auprès de patients éprouvant des symptômes ou des problèmes pour lesquels les traitements dits « traditionnels » se sont révélés inadéquats ou ont entraîné des effets secondaires intolérables</a:t>
            </a:r>
          </a:p>
          <a:p>
            <a:r>
              <a:rPr lang="fr-CA" noProof="1" smtClean="0"/>
              <a:t>Prise de conscience à l’égard du système endocannabinoïde </a:t>
            </a:r>
          </a:p>
          <a:p>
            <a:r>
              <a:rPr lang="fr-CA" noProof="1" smtClean="0"/>
              <a:t>Cas vécus de patients ayant retiré des bienfaits et amélioré leur qualité de vie grâce à l’utilisation du cannabis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Questions?</a:t>
            </a:r>
            <a:endParaRPr lang="en-US" dirty="0"/>
          </a:p>
        </p:txBody>
      </p:sp>
      <p:sp>
        <p:nvSpPr>
          <p:cNvPr id="5" name="TextBox 4"/>
          <p:cNvSpPr txBox="1"/>
          <p:nvPr>
            <p:custDataLst>
              <p:tags r:id="rId2"/>
            </p:custDataLst>
          </p:nvPr>
        </p:nvSpPr>
        <p:spPr>
          <a:xfrm>
            <a:off x="6350900" y="881141"/>
            <a:ext cx="184666" cy="369332"/>
          </a:xfrm>
          <a:prstGeom prst="rect">
            <a:avLst/>
          </a:prstGeom>
          <a:noFill/>
        </p:spPr>
        <p:txBody>
          <a:bodyPr wrap="none" rtlCol="0">
            <a:spAutoFit/>
          </a:bodyPr>
          <a:lstStyle/>
          <a:p>
            <a:endParaRPr lang="en-US" dirty="0"/>
          </a:p>
        </p:txBody>
      </p:sp>
      <p:pic>
        <p:nvPicPr>
          <p:cNvPr id="4" name="Content Placeholder 3"/>
          <p:cNvPicPr>
            <a:picLocks noGrp="1" noChangeAspect="1"/>
          </p:cNvPicPr>
          <p:nvPr>
            <p:ph idx="1"/>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2899257" y="1682922"/>
            <a:ext cx="3636309" cy="4845382"/>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custDataLst>
              <p:tags r:id="rId1"/>
            </p:custDataLst>
          </p:nvPr>
        </p:nvSpPr>
        <p:spPr/>
        <p:txBody>
          <a:bodyPr/>
          <a:lstStyle/>
          <a:p>
            <a:r>
              <a:rPr lang="en-US" dirty="0" smtClean="0"/>
              <a:t>D</a:t>
            </a:r>
            <a:r>
              <a:rPr lang="en-US" baseline="30000" dirty="0" smtClean="0"/>
              <a:t>r</a:t>
            </a:r>
            <a:r>
              <a:rPr lang="en-US" dirty="0" smtClean="0"/>
              <a:t> William O’Shaughnessy</a:t>
            </a:r>
            <a:endParaRPr lang="en-US" dirty="0"/>
          </a:p>
        </p:txBody>
      </p:sp>
      <p:sp>
        <p:nvSpPr>
          <p:cNvPr id="11" name="Content Placeholder 10"/>
          <p:cNvSpPr>
            <a:spLocks noGrp="1"/>
          </p:cNvSpPr>
          <p:nvPr>
            <p:ph sz="half" idx="1"/>
            <p:custDataLst>
              <p:tags r:id="rId2"/>
            </p:custDataLst>
          </p:nvPr>
        </p:nvSpPr>
        <p:spPr/>
        <p:txBody>
          <a:bodyPr>
            <a:normAutofit fontScale="92500" lnSpcReduction="10000"/>
          </a:bodyPr>
          <a:lstStyle/>
          <a:p>
            <a:r>
              <a:rPr lang="fr-CA" noProof="1" smtClean="0"/>
              <a:t>L’utilisation du cannabis à des fins médicinales remonte à plus de </a:t>
            </a:r>
            <a:r>
              <a:rPr lang="fr-CA" noProof="1" smtClean="0"/>
              <a:t>5 000 </a:t>
            </a:r>
            <a:r>
              <a:rPr lang="fr-CA" noProof="1" smtClean="0"/>
              <a:t>ans</a:t>
            </a:r>
          </a:p>
          <a:p>
            <a:r>
              <a:rPr lang="fr-CA" noProof="1" smtClean="0"/>
              <a:t>Il a introduit l’usage thérapeutique du cannabis dans la médecine occidentale</a:t>
            </a:r>
          </a:p>
          <a:p>
            <a:r>
              <a:rPr lang="fr-CA" noProof="1" smtClean="0"/>
              <a:t>Il l’a notamment utilisé pour contrer les convulsions infantiles et les douleurs rhumatismales </a:t>
            </a:r>
          </a:p>
          <a:p>
            <a:r>
              <a:rPr lang="fr-CA" noProof="1" smtClean="0"/>
              <a:t>Victimes de tétanos; on a fait état de cas de « guérison » </a:t>
            </a:r>
          </a:p>
          <a:p>
            <a:endParaRPr lang="en-US" dirty="0"/>
          </a:p>
        </p:txBody>
      </p:sp>
      <p:pic>
        <p:nvPicPr>
          <p:cNvPr id="13" name="Content Placeholder 8" descr="William_Brooke_O’Shaughnessy_1.jpg"/>
          <p:cNvPicPr>
            <a:picLocks noGrp="1" noChangeAspect="1"/>
          </p:cNvPicPr>
          <p:nvPr>
            <p:ph sz="half" idx="2"/>
            <p:custDataLst>
              <p:tags r:id="rId3"/>
            </p:custDataLst>
          </p:nvPr>
        </p:nvPicPr>
        <p:blipFill>
          <a:blip r:embed="rId5"/>
          <a:srcRect l="-25240" r="-25240"/>
          <a:stretch>
            <a:fillRect/>
          </a:stretch>
        </p:blipFill>
        <p:spPr>
          <a:xfrm>
            <a:off x="4949662" y="2226469"/>
            <a:ext cx="3245177" cy="3263504"/>
          </a:xfrm>
        </p:spPr>
      </p:pic>
    </p:spTree>
    <p:extLst>
      <p:ext uri="{BB962C8B-B14F-4D97-AF65-F5344CB8AC3E}">
        <p14:creationId xmlns:p14="http://schemas.microsoft.com/office/powerpoint/2010/main" val="1563125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Histoire du cannabis</a:t>
            </a:r>
            <a:endParaRPr lang="en-US" dirty="0"/>
          </a:p>
        </p:txBody>
      </p:sp>
      <p:pic>
        <p:nvPicPr>
          <p:cNvPr id="4" name="Picture 3"/>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5915396" y="2586446"/>
            <a:ext cx="2749814" cy="3771174"/>
          </a:xfrm>
          <a:prstGeom prst="rect">
            <a:avLst/>
          </a:prstGeom>
        </p:spPr>
      </p:pic>
      <p:sp>
        <p:nvSpPr>
          <p:cNvPr id="3" name="Content Placeholder 2"/>
          <p:cNvSpPr>
            <a:spLocks noGrp="1"/>
          </p:cNvSpPr>
          <p:nvPr>
            <p:ph idx="1"/>
            <p:custDataLst>
              <p:tags r:id="rId3"/>
            </p:custDataLst>
          </p:nvPr>
        </p:nvSpPr>
        <p:spPr>
          <a:xfrm>
            <a:off x="866441" y="2489201"/>
            <a:ext cx="5048955" cy="3530599"/>
          </a:xfrm>
        </p:spPr>
        <p:txBody>
          <a:bodyPr>
            <a:normAutofit/>
          </a:bodyPr>
          <a:lstStyle/>
          <a:p>
            <a:endParaRPr lang="en-US" dirty="0" smtClean="0"/>
          </a:p>
          <a:p>
            <a:r>
              <a:rPr lang="fr-CA" noProof="1" smtClean="0"/>
              <a:t>Avant 1910, le terme cannabis était employé pour faire référence à des médicaments et à des remèdes domestiques</a:t>
            </a:r>
          </a:p>
          <a:p>
            <a:r>
              <a:rPr lang="fr-CA" noProof="1" smtClean="0"/>
              <a:t>Les sociétés pharmaceutiques comme Bristol-Meyer-Squib et Eli Lilly utilisaient du cannabis et des extraits de cannabis dans la composition de leurs médicaments</a:t>
            </a:r>
          </a:p>
          <a:p>
            <a:r>
              <a:rPr lang="fr-CA" noProof="1" smtClean="0"/>
              <a:t>Sir William Osler</a:t>
            </a:r>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356108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MARIJUANA ⌧ CANNABIS</a:t>
            </a:r>
            <a:endParaRPr lang="en-US" dirty="0"/>
          </a:p>
        </p:txBody>
      </p:sp>
      <p:sp>
        <p:nvSpPr>
          <p:cNvPr id="3" name="Content Placeholder 2"/>
          <p:cNvSpPr>
            <a:spLocks noGrp="1"/>
          </p:cNvSpPr>
          <p:nvPr>
            <p:ph sz="half" idx="1"/>
            <p:custDataLst>
              <p:tags r:id="rId2"/>
            </p:custDataLst>
          </p:nvPr>
        </p:nvSpPr>
        <p:spPr/>
        <p:txBody>
          <a:bodyPr>
            <a:normAutofit fontScale="92500" lnSpcReduction="10000"/>
          </a:bodyPr>
          <a:lstStyle/>
          <a:p>
            <a:r>
              <a:rPr lang="fr-CA" noProof="1" smtClean="0"/>
              <a:t>Dans les années 1920, on assiste à une augmentation de l’usage récréatif du cannabis</a:t>
            </a:r>
          </a:p>
          <a:p>
            <a:r>
              <a:rPr lang="fr-CA" noProof="1" smtClean="0"/>
              <a:t>On commence à l’appeler Marijuana (ou marihuana)</a:t>
            </a:r>
          </a:p>
          <a:p>
            <a:r>
              <a:rPr lang="fr-CA" noProof="1" smtClean="0"/>
              <a:t>Après la Grande Crise, les Américains de race blanche commencent à tenir l’immigration responsable de l’usage récréatif du cannabis, qui dès lors, devient « mal vu »</a:t>
            </a:r>
            <a:endParaRPr lang="fr-CA" noProof="1"/>
          </a:p>
        </p:txBody>
      </p:sp>
      <p:pic>
        <p:nvPicPr>
          <p:cNvPr id="5" name="Content Placeholder 4"/>
          <p:cNvPicPr>
            <a:picLocks noGrp="1" noChangeAspect="1"/>
          </p:cNvPicPr>
          <p:nvPr>
            <p:ph sz="half" idx="2"/>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5251846" y="2125266"/>
            <a:ext cx="3263504" cy="3263504"/>
          </a:xfrm>
          <a:prstGeom prst="rect">
            <a:avLst/>
          </a:prstGeom>
        </p:spPr>
      </p:pic>
    </p:spTree>
    <p:extLst>
      <p:ext uri="{BB962C8B-B14F-4D97-AF65-F5344CB8AC3E}">
        <p14:creationId xmlns:p14="http://schemas.microsoft.com/office/powerpoint/2010/main" val="700373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HENRY ANSLINGER; BUREAU FÉDÉRAL DES NARCOTIQUES</a:t>
            </a:r>
            <a:endParaRPr lang="en-US" dirty="0"/>
          </a:p>
        </p:txBody>
      </p:sp>
      <p:sp>
        <p:nvSpPr>
          <p:cNvPr id="6" name="Content Placeholder 5"/>
          <p:cNvSpPr>
            <a:spLocks noGrp="1"/>
          </p:cNvSpPr>
          <p:nvPr>
            <p:ph sz="half" idx="1"/>
            <p:custDataLst>
              <p:tags r:id="rId2"/>
            </p:custDataLst>
          </p:nvPr>
        </p:nvSpPr>
        <p:spPr/>
        <p:txBody>
          <a:bodyPr>
            <a:normAutofit fontScale="85000" lnSpcReduction="10000"/>
          </a:bodyPr>
          <a:lstStyle/>
          <a:p>
            <a:r>
              <a:rPr lang="fr-CA" noProof="1" smtClean="0"/>
              <a:t>Il a joué un rôle déterminant dans la prohibition du cannabis</a:t>
            </a:r>
          </a:p>
          <a:p>
            <a:r>
              <a:rPr lang="fr-CA" noProof="1" smtClean="0"/>
              <a:t>Il a donné des conférences et fait des films propagandistes comme « Reefer Madness » </a:t>
            </a:r>
          </a:p>
          <a:p>
            <a:r>
              <a:rPr lang="fr-CA" noProof="1" smtClean="0"/>
              <a:t>1937 : par la </a:t>
            </a:r>
            <a:r>
              <a:rPr lang="fr-CA" i="1" noProof="1" smtClean="0"/>
              <a:t>Marijuana Tax Act</a:t>
            </a:r>
            <a:r>
              <a:rPr lang="fr-CA" noProof="1" smtClean="0"/>
              <a:t>, le gouvernement fédéral des États-Unis vient criminaliser le cannabis dans tous les États </a:t>
            </a:r>
          </a:p>
          <a:p>
            <a:r>
              <a:rPr lang="fr-CA" noProof="1" smtClean="0"/>
              <a:t>Le cannabis n’est plus disponible à des fins médicales; non-participation des médecins</a:t>
            </a:r>
          </a:p>
          <a:p>
            <a:endParaRPr lang="en-US" dirty="0" smtClean="0"/>
          </a:p>
          <a:p>
            <a:endParaRPr lang="en-US" dirty="0"/>
          </a:p>
        </p:txBody>
      </p:sp>
      <p:pic>
        <p:nvPicPr>
          <p:cNvPr id="7" name="Content Placeholder 6"/>
          <p:cNvPicPr>
            <a:picLocks noGrp="1" noChangeAspect="1"/>
          </p:cNvPicPr>
          <p:nvPr>
            <p:ph sz="half" idx="2"/>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5334000" y="2396133"/>
            <a:ext cx="2476500" cy="2924175"/>
          </a:xfrm>
          <a:prstGeom prst="rect">
            <a:avLst/>
          </a:prstGeom>
        </p:spPr>
      </p:pic>
    </p:spTree>
    <p:extLst>
      <p:ext uri="{BB962C8B-B14F-4D97-AF65-F5344CB8AC3E}">
        <p14:creationId xmlns:p14="http://schemas.microsoft.com/office/powerpoint/2010/main" val="558278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p:txBody>
          <a:bodyPr/>
          <a:lstStyle/>
          <a:p>
            <a:r>
              <a:rPr lang="fr-CA" dirty="0" smtClean="0"/>
              <a:t>À L’ÉPOQUE…</a:t>
            </a:r>
            <a:endParaRPr lang="en-US" dirty="0"/>
          </a:p>
        </p:txBody>
      </p:sp>
      <p:sp>
        <p:nvSpPr>
          <p:cNvPr id="6" name="Content Placeholder 5"/>
          <p:cNvSpPr>
            <a:spLocks noGrp="1"/>
          </p:cNvSpPr>
          <p:nvPr>
            <p:ph idx="1"/>
            <p:custDataLst>
              <p:tags r:id="rId2"/>
            </p:custDataLst>
          </p:nvPr>
        </p:nvSpPr>
        <p:spPr/>
        <p:txBody>
          <a:bodyPr/>
          <a:lstStyle/>
          <a:p>
            <a:endParaRPr lang="en-US" dirty="0"/>
          </a:p>
        </p:txBody>
      </p:sp>
      <p:pic>
        <p:nvPicPr>
          <p:cNvPr id="7" name="Picture 6"/>
          <p:cNvPicPr>
            <a:picLocks noChangeAspect="1"/>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3053953" y="2226469"/>
            <a:ext cx="2500529" cy="3183709"/>
          </a:xfrm>
          <a:prstGeom prst="rect">
            <a:avLst/>
          </a:prstGeom>
        </p:spPr>
      </p:pic>
    </p:spTree>
    <p:extLst>
      <p:ext uri="{BB962C8B-B14F-4D97-AF65-F5344CB8AC3E}">
        <p14:creationId xmlns:p14="http://schemas.microsoft.com/office/powerpoint/2010/main" val="18547152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18777</TotalTime>
  <Words>1983</Words>
  <Application>Microsoft Office PowerPoint</Application>
  <PresentationFormat>Affichage à l'écran (4:3)</PresentationFormat>
  <Paragraphs>199</Paragraphs>
  <Slides>40</Slides>
  <Notes>8</Notes>
  <HiddenSlides>0</HiddenSlides>
  <MMClips>0</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Ion Boardroom</vt:lpstr>
      <vt:lpstr>Le cannabis médical  Dre Andrea Burry M.Sc., M.D., FCFP</vt:lpstr>
      <vt:lpstr>À propos de la présentatrice</vt:lpstr>
      <vt:lpstr>Discussion</vt:lpstr>
      <vt:lpstr>Pourquoi utiliser les cannabinoïdes à des fins médicales?</vt:lpstr>
      <vt:lpstr>Dr William O’Shaughnessy</vt:lpstr>
      <vt:lpstr>Histoire du cannabis</vt:lpstr>
      <vt:lpstr>MARIJUANA ⌧ CANNABIS</vt:lpstr>
      <vt:lpstr>HENRY ANSLINGER; BUREAU FÉDÉRAL DES NARCOTIQUES</vt:lpstr>
      <vt:lpstr>À L’ÉPOQUE…</vt:lpstr>
      <vt:lpstr>MAINTENANT…</vt:lpstr>
      <vt:lpstr>LE SYSTÈME ENDOCANNABINOÏDE</vt:lpstr>
      <vt:lpstr>THC</vt:lpstr>
      <vt:lpstr>CBD</vt:lpstr>
      <vt:lpstr>Disponibilité des cannabinoïdes au Canada</vt:lpstr>
      <vt:lpstr>Disponibilité des cannabinoïdes</vt:lpstr>
      <vt:lpstr>Nabilone</vt:lpstr>
      <vt:lpstr>Nabiximols</vt:lpstr>
      <vt:lpstr>Cannabis végétal/huiles</vt:lpstr>
      <vt:lpstr>Ancienne réglementation – Règlement sur l’accès à la marihuana à des fins médicales</vt:lpstr>
      <vt:lpstr>Ancienne réglementation – Règlement sur l’accès à la marihuana à des fins médicales</vt:lpstr>
      <vt:lpstr>Règlement sur l’accès au cannabis à des fins médicales</vt:lpstr>
      <vt:lpstr>Pause humoristique</vt:lpstr>
      <vt:lpstr>CMFC</vt:lpstr>
      <vt:lpstr>Société canadienne de la douleur</vt:lpstr>
      <vt:lpstr>Avantages - Risques du cannabis médical</vt:lpstr>
      <vt:lpstr>Présentation PowerPoint</vt:lpstr>
      <vt:lpstr>Essai randomisé contrôlé sur le cannabis fumé </vt:lpstr>
      <vt:lpstr>Essai randomisé contrôlé – recension des écrits actuels</vt:lpstr>
      <vt:lpstr>Lynch et Ware 2015</vt:lpstr>
      <vt:lpstr>CAPRI (Enquête sur le profil des cannabinoïdes)</vt:lpstr>
      <vt:lpstr>Essai CAPRI </vt:lpstr>
      <vt:lpstr>Trouble de stress post-traumatique (TSPT)</vt:lpstr>
      <vt:lpstr>TSPT et cannabis</vt:lpstr>
      <vt:lpstr>Effets du nabilone sur les cas de TSPT résistants aux traitements (Fraser, 2009)</vt:lpstr>
      <vt:lpstr>TSPT; Essai randomisé contrôlé – étude canadienne</vt:lpstr>
      <vt:lpstr>Aspects pratiques</vt:lpstr>
      <vt:lpstr>Résumé</vt:lpstr>
      <vt:lpstr>Résumé-2</vt:lpstr>
      <vt:lpstr>Résumé-3</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Cannabis</dc:title>
  <dc:creator>Andrea Burry Howley</dc:creator>
  <cp:lastModifiedBy>Boudreau-Lague, Josette (SNB)</cp:lastModifiedBy>
  <cp:revision>426</cp:revision>
  <cp:lastPrinted>2016-08-13T18:48:56Z</cp:lastPrinted>
  <dcterms:created xsi:type="dcterms:W3CDTF">2016-04-13T14:31:01Z</dcterms:created>
  <dcterms:modified xsi:type="dcterms:W3CDTF">2017-11-17T20:17:59Z</dcterms:modified>
</cp:coreProperties>
</file>