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Lst>
  <p:notesMasterIdLst>
    <p:notesMasterId r:id="rId29"/>
  </p:notesMasterIdLst>
  <p:sldIdLst>
    <p:sldId id="256" r:id="rId2"/>
    <p:sldId id="257" r:id="rId3"/>
    <p:sldId id="260" r:id="rId4"/>
    <p:sldId id="287" r:id="rId5"/>
    <p:sldId id="288" r:id="rId6"/>
    <p:sldId id="289" r:id="rId7"/>
    <p:sldId id="283" r:id="rId8"/>
    <p:sldId id="285" r:id="rId9"/>
    <p:sldId id="301" r:id="rId10"/>
    <p:sldId id="286" r:id="rId11"/>
    <p:sldId id="290" r:id="rId12"/>
    <p:sldId id="291" r:id="rId13"/>
    <p:sldId id="292" r:id="rId14"/>
    <p:sldId id="294" r:id="rId15"/>
    <p:sldId id="295" r:id="rId16"/>
    <p:sldId id="296" r:id="rId17"/>
    <p:sldId id="268" r:id="rId18"/>
    <p:sldId id="293" r:id="rId19"/>
    <p:sldId id="303" r:id="rId20"/>
    <p:sldId id="284" r:id="rId21"/>
    <p:sldId id="298" r:id="rId22"/>
    <p:sldId id="299" r:id="rId23"/>
    <p:sldId id="306" r:id="rId24"/>
    <p:sldId id="307" r:id="rId25"/>
    <p:sldId id="304" r:id="rId26"/>
    <p:sldId id="302" r:id="rId27"/>
    <p:sldId id="297" r:id="rId28"/>
  </p:sldIdLst>
  <p:sldSz cx="9144000" cy="5143500" type="screen16x9"/>
  <p:notesSz cx="6858000" cy="9144000"/>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347" autoAdjust="0"/>
  </p:normalViewPr>
  <p:slideViewPr>
    <p:cSldViewPr snapToGrid="0">
      <p:cViewPr>
        <p:scale>
          <a:sx n="100" d="100"/>
          <a:sy n="100" d="100"/>
        </p:scale>
        <p:origin x="-1224" y="-25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3777820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304800">
              <a:lnSpc>
                <a:spcPct val="115000"/>
              </a:lnSpc>
              <a:spcBef>
                <a:spcPts val="0"/>
              </a:spcBef>
              <a:spcAft>
                <a:spcPts val="1600"/>
              </a:spcAft>
              <a:buClr>
                <a:schemeClr val="dk1"/>
              </a:buClr>
              <a:buSzPct val="100000"/>
              <a:buFont typeface="Old Standard TT"/>
            </a:pPr>
            <a:r>
              <a:rPr lang="en" sz="1200">
                <a:solidFill>
                  <a:schemeClr val="dk1"/>
                </a:solidFill>
                <a:latin typeface="Old Standard TT"/>
                <a:ea typeface="Old Standard TT"/>
                <a:cs typeface="Old Standard TT"/>
                <a:sym typeface="Old Standard TT"/>
              </a:rPr>
              <a:t>daily sitting meditations during each session, and daily meditation homework such as: mindful walking, mindful eating, mindfulness of thoughts and emotions.</a:t>
            </a:r>
          </a:p>
          <a:p>
            <a:pPr lvl="0">
              <a:spcBef>
                <a:spcPts val="0"/>
              </a:spcBef>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60389" y="3395663"/>
            <a:ext cx="8097837" cy="722710"/>
          </a:xfrm>
        </p:spPr>
        <p:txBody>
          <a:bodyPr/>
          <a:lstStyle>
            <a:lvl1pPr>
              <a:defRPr sz="3300">
                <a:solidFill>
                  <a:srgbClr val="FFFFFF"/>
                </a:solidFill>
              </a:defRPr>
            </a:lvl1pPr>
          </a:lstStyle>
          <a:p>
            <a:pPr lvl="0"/>
            <a:r>
              <a:rPr lang="en-US" altLang="en-US" noProof="0"/>
              <a:t>Click to edit Master title style</a:t>
            </a:r>
            <a:endParaRPr lang="en-CA" altLang="en-US" noProof="0"/>
          </a:p>
        </p:txBody>
      </p:sp>
      <p:sp>
        <p:nvSpPr>
          <p:cNvPr id="3075" name="Rectangle 3"/>
          <p:cNvSpPr>
            <a:spLocks noGrp="1" noChangeArrowheads="1"/>
          </p:cNvSpPr>
          <p:nvPr>
            <p:ph type="subTitle" idx="1"/>
          </p:nvPr>
        </p:nvSpPr>
        <p:spPr>
          <a:xfrm>
            <a:off x="1408113" y="4125517"/>
            <a:ext cx="6400800" cy="440531"/>
          </a:xfrm>
          <a:effectLst>
            <a:outerShdw dist="17961" dir="2700000" algn="ctr" rotWithShape="0">
              <a:srgbClr val="000000"/>
            </a:outerShdw>
          </a:effectLst>
        </p:spPr>
        <p:txBody>
          <a:bodyPr/>
          <a:lstStyle>
            <a:lvl1pPr marL="0" indent="0" algn="ctr">
              <a:buFontTx/>
              <a:buNone/>
              <a:defRPr sz="1800">
                <a:solidFill>
                  <a:srgbClr val="00FFFF"/>
                </a:solidFill>
              </a:defRPr>
            </a:lvl1pPr>
          </a:lstStyle>
          <a:p>
            <a:pPr lvl="0"/>
            <a:r>
              <a:rPr lang="en-US" altLang="en-US" noProof="0"/>
              <a:t>Click to edit Master subtitle style</a:t>
            </a:r>
            <a:endParaRPr lang="en-CA" altLang="en-US" noProof="0"/>
          </a:p>
        </p:txBody>
      </p:sp>
      <p:sp>
        <p:nvSpPr>
          <p:cNvPr id="3076" name="Rectangle 4"/>
          <p:cNvSpPr>
            <a:spLocks noGrp="1" noChangeArrowheads="1"/>
          </p:cNvSpPr>
          <p:nvPr>
            <p:ph type="dt" sz="half" idx="2"/>
          </p:nvPr>
        </p:nvSpPr>
        <p:spPr>
          <a:xfrm>
            <a:off x="457200" y="4798219"/>
            <a:ext cx="2133600" cy="267891"/>
          </a:xfrm>
        </p:spPr>
        <p:txBody>
          <a:bodyPr/>
          <a:lstStyle>
            <a:lvl1pPr>
              <a:defRPr>
                <a:solidFill>
                  <a:srgbClr val="FFFFFF"/>
                </a:solidFill>
              </a:defRPr>
            </a:lvl1pPr>
          </a:lstStyle>
          <a:p>
            <a:endParaRPr lang="en-CA" altLang="en-US"/>
          </a:p>
        </p:txBody>
      </p:sp>
      <p:sp>
        <p:nvSpPr>
          <p:cNvPr id="3077" name="Rectangle 5"/>
          <p:cNvSpPr>
            <a:spLocks noGrp="1" noChangeArrowheads="1"/>
          </p:cNvSpPr>
          <p:nvPr>
            <p:ph type="ftr" sz="quarter" idx="3"/>
          </p:nvPr>
        </p:nvSpPr>
        <p:spPr>
          <a:xfrm>
            <a:off x="3124200" y="4798219"/>
            <a:ext cx="2895600" cy="267891"/>
          </a:xfrm>
        </p:spPr>
        <p:txBody>
          <a:bodyPr/>
          <a:lstStyle>
            <a:lvl1pPr>
              <a:defRPr>
                <a:solidFill>
                  <a:srgbClr val="FFFFFF"/>
                </a:solidFill>
              </a:defRPr>
            </a:lvl1pPr>
          </a:lstStyle>
          <a:p>
            <a:endParaRPr lang="en-CA" altLang="en-US"/>
          </a:p>
        </p:txBody>
      </p:sp>
      <p:sp>
        <p:nvSpPr>
          <p:cNvPr id="3078" name="Rectangle 6"/>
          <p:cNvSpPr>
            <a:spLocks noGrp="1" noChangeArrowheads="1"/>
          </p:cNvSpPr>
          <p:nvPr>
            <p:ph type="sldNum" sz="quarter" idx="4"/>
          </p:nvPr>
        </p:nvSpPr>
        <p:spPr>
          <a:xfrm>
            <a:off x="6553200" y="4798219"/>
            <a:ext cx="2133600" cy="267891"/>
          </a:xfrm>
        </p:spPr>
        <p:txBody>
          <a:bodyPr/>
          <a:lstStyle>
            <a:lvl1pPr>
              <a:defRPr>
                <a:solidFill>
                  <a:srgbClr val="FFFFFF"/>
                </a:solidFill>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22609877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84852648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17978129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1" name="Shape 21"/>
          <p:cNvSpPr txBox="1">
            <a:spLocks noGrp="1"/>
          </p:cNvSpPr>
          <p:nvPr>
            <p:ph type="title"/>
          </p:nvPr>
        </p:nvSpPr>
        <p:spPr>
          <a:xfrm>
            <a:off x="311700" y="445025"/>
            <a:ext cx="8520600"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600"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‹N°›</a:t>
            </a:fld>
            <a:endParaRPr lang="en"/>
          </a:p>
        </p:txBody>
      </p:sp>
    </p:spTree>
    <p:extLst>
      <p:ext uri="{BB962C8B-B14F-4D97-AF65-F5344CB8AC3E}">
        <p14:creationId xmlns:p14="http://schemas.microsoft.com/office/powerpoint/2010/main" val="1114964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4312452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CA"/>
          </a:p>
        </p:txBody>
      </p:sp>
      <p:sp>
        <p:nvSpPr>
          <p:cNvPr id="3" name="Text Placeholder 2"/>
          <p:cNvSpPr>
            <a:spLocks noGrp="1"/>
          </p:cNvSpPr>
          <p:nvPr>
            <p:ph type="body" idx="1"/>
          </p:nvPr>
        </p:nvSpPr>
        <p:spPr>
          <a:xfrm>
            <a:off x="623888" y="3442098"/>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CA" altLang="en-US"/>
          </a:p>
        </p:txBody>
      </p:sp>
      <p:sp>
        <p:nvSpPr>
          <p:cNvPr id="5" name="Footer Placeholder 4"/>
          <p:cNvSpPr>
            <a:spLocks noGrp="1"/>
          </p:cNvSpPr>
          <p:nvPr>
            <p:ph type="ftr" sz="quarter" idx="11"/>
          </p:nvPr>
        </p:nvSpPr>
        <p:spPr/>
        <p:txBody>
          <a:bodyPr/>
          <a:lstStyle>
            <a:lvl1pPr>
              <a:defRPr/>
            </a:lvl1pPr>
          </a:lstStyle>
          <a:p>
            <a:endParaRPr lang="en-CA" altLang="en-US"/>
          </a:p>
        </p:txBody>
      </p:sp>
      <p:sp>
        <p:nvSpPr>
          <p:cNvPr id="6" name="Slide Number Placeholder 5"/>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1339223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00151"/>
            <a:ext cx="403860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280105788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endParaRPr lang="en-CA"/>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lvl1pPr>
              <a:defRPr/>
            </a:lvl1pPr>
          </a:lstStyle>
          <a:p>
            <a:endParaRPr lang="en-CA" altLang="en-US"/>
          </a:p>
        </p:txBody>
      </p:sp>
      <p:sp>
        <p:nvSpPr>
          <p:cNvPr id="8" name="Footer Placeholder 7"/>
          <p:cNvSpPr>
            <a:spLocks noGrp="1"/>
          </p:cNvSpPr>
          <p:nvPr>
            <p:ph type="ftr" sz="quarter" idx="11"/>
          </p:nvPr>
        </p:nvSpPr>
        <p:spPr/>
        <p:txBody>
          <a:bodyPr/>
          <a:lstStyle>
            <a:lvl1pPr>
              <a:defRPr/>
            </a:lvl1pPr>
          </a:lstStyle>
          <a:p>
            <a:endParaRPr lang="en-CA" altLang="en-US"/>
          </a:p>
        </p:txBody>
      </p:sp>
      <p:sp>
        <p:nvSpPr>
          <p:cNvPr id="9" name="Slide Number Placeholder 8"/>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89915920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lvl1pPr>
              <a:defRPr/>
            </a:lvl1pPr>
          </a:lstStyle>
          <a:p>
            <a:endParaRPr lang="en-CA" altLang="en-US"/>
          </a:p>
        </p:txBody>
      </p:sp>
      <p:sp>
        <p:nvSpPr>
          <p:cNvPr id="4" name="Footer Placeholder 3"/>
          <p:cNvSpPr>
            <a:spLocks noGrp="1"/>
          </p:cNvSpPr>
          <p:nvPr>
            <p:ph type="ftr" sz="quarter" idx="11"/>
          </p:nvPr>
        </p:nvSpPr>
        <p:spPr/>
        <p:txBody>
          <a:bodyPr/>
          <a:lstStyle>
            <a:lvl1pPr>
              <a:defRPr/>
            </a:lvl1pPr>
          </a:lstStyle>
          <a:p>
            <a:endParaRPr lang="en-CA" altLang="en-US"/>
          </a:p>
        </p:txBody>
      </p:sp>
      <p:sp>
        <p:nvSpPr>
          <p:cNvPr id="5" name="Slide Number Placeholder 4"/>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50378449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CA" altLang="en-US"/>
          </a:p>
        </p:txBody>
      </p:sp>
      <p:sp>
        <p:nvSpPr>
          <p:cNvPr id="3" name="Footer Placeholder 2"/>
          <p:cNvSpPr>
            <a:spLocks noGrp="1"/>
          </p:cNvSpPr>
          <p:nvPr>
            <p:ph type="ftr" sz="quarter" idx="11"/>
          </p:nvPr>
        </p:nvSpPr>
        <p:spPr/>
        <p:txBody>
          <a:bodyPr/>
          <a:lstStyle>
            <a:lvl1pPr>
              <a:defRPr/>
            </a:lvl1pPr>
          </a:lstStyle>
          <a:p>
            <a:endParaRPr lang="en-CA" altLang="en-US"/>
          </a:p>
        </p:txBody>
      </p:sp>
      <p:sp>
        <p:nvSpPr>
          <p:cNvPr id="4" name="Slide Number Placeholder 3"/>
          <p:cNvSpPr>
            <a:spLocks noGrp="1"/>
          </p:cNvSpPr>
          <p:nvPr>
            <p:ph type="sldNum" sz="quarter" idx="12"/>
          </p:nvPr>
        </p:nvSpPr>
        <p:spPr/>
        <p:txBody>
          <a:bodyPr/>
          <a:lstStyle>
            <a:lvl1pPr>
              <a:defRPr/>
            </a:lvl1pPr>
          </a:lstStyle>
          <a:p>
            <a:pPr lvl="0">
              <a:spcBef>
                <a:spcPts val="0"/>
              </a:spcBef>
              <a:buNone/>
            </a:pPr>
            <a:fld id="{00000000-1234-1234-1234-123412341234}" type="slidenum">
              <a:rPr lang="en" smtClean="0"/>
              <a:t>‹N°›</a:t>
            </a:fld>
            <a:endParaRPr lang="en"/>
          </a:p>
        </p:txBody>
      </p:sp>
    </p:spTree>
    <p:extLst>
      <p:ext uri="{BB962C8B-B14F-4D97-AF65-F5344CB8AC3E}">
        <p14:creationId xmlns:p14="http://schemas.microsoft.com/office/powerpoint/2010/main" val="2071427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CA"/>
          </a:p>
        </p:txBody>
      </p:sp>
      <p:sp>
        <p:nvSpPr>
          <p:cNvPr id="3" name="Content Placeholder 2"/>
          <p:cNvSpPr>
            <a:spLocks noGrp="1"/>
          </p:cNvSpPr>
          <p:nvPr>
            <p:ph idx="1"/>
          </p:nvPr>
        </p:nvSpPr>
        <p:spPr>
          <a:xfrm>
            <a:off x="3887788"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420903712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nchor="b"/>
          <a:lstStyle>
            <a:lvl1pPr>
              <a:defRPr sz="2400"/>
            </a:lvl1pPr>
          </a:lstStyle>
          <a:p>
            <a:r>
              <a:rPr lang="en-US"/>
              <a:t>Click to edit Master title style</a:t>
            </a:r>
            <a:endParaRPr lang="en-CA"/>
          </a:p>
        </p:txBody>
      </p:sp>
      <p:sp>
        <p:nvSpPr>
          <p:cNvPr id="3" name="Picture Placeholder 2"/>
          <p:cNvSpPr>
            <a:spLocks noGrp="1"/>
          </p:cNvSpPr>
          <p:nvPr>
            <p:ph type="pic" idx="1"/>
          </p:nvPr>
        </p:nvSpPr>
        <p:spPr>
          <a:xfrm>
            <a:off x="3887788"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CA" altLang="en-US"/>
          </a:p>
        </p:txBody>
      </p:sp>
      <p:sp>
        <p:nvSpPr>
          <p:cNvPr id="6" name="Footer Placeholder 5"/>
          <p:cNvSpPr>
            <a:spLocks noGrp="1"/>
          </p:cNvSpPr>
          <p:nvPr>
            <p:ph type="ftr" sz="quarter" idx="11"/>
          </p:nvPr>
        </p:nvSpPr>
        <p:spPr/>
        <p:txBody>
          <a:bodyPr/>
          <a:lstStyle>
            <a:lvl1pPr>
              <a:defRPr/>
            </a:lvl1pPr>
          </a:lstStyle>
          <a:p>
            <a:endParaRPr lang="en-CA" altLang="en-US"/>
          </a:p>
        </p:txBody>
      </p:sp>
      <p:sp>
        <p:nvSpPr>
          <p:cNvPr id="7" name="Slide Number Placeholder 6"/>
          <p:cNvSpPr>
            <a:spLocks noGrp="1"/>
          </p:cNvSpPr>
          <p:nvPr>
            <p:ph type="sldNum" sz="quarter" idx="12"/>
          </p:nvPr>
        </p:nvSpPr>
        <p:spPr/>
        <p:txBody>
          <a:bodyPr/>
          <a:lstStyle>
            <a:lvl1pPr>
              <a:defRPr/>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183459637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50"/>
            </a:lvl1pPr>
          </a:lstStyle>
          <a:p>
            <a:endParaRPr lang="en-CA" altLang="en-US"/>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50"/>
            </a:lvl1pPr>
          </a:lstStyle>
          <a:p>
            <a:endParaRPr lang="en-CA" altLang="en-US"/>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50"/>
            </a:lvl1pPr>
          </a:lstStyle>
          <a:p>
            <a:pPr lvl="0" algn="r">
              <a:spcBef>
                <a:spcPts val="0"/>
              </a:spcBef>
              <a:buNone/>
            </a:pPr>
            <a:fld id="{00000000-1234-1234-1234-123412341234}" type="slidenum">
              <a:rPr lang="en" sz="1000" smtClean="0">
                <a:solidFill>
                  <a:schemeClr val="dk1"/>
                </a:solidFill>
                <a:latin typeface="Old Standard TT"/>
                <a:ea typeface="Old Standard TT"/>
                <a:cs typeface="Old Standard TT"/>
                <a:sym typeface="Old Standard TT"/>
              </a:rPr>
              <a:t>‹N°›</a:t>
            </a:fld>
            <a:endParaRPr lang="en" sz="1000">
              <a:solidFill>
                <a:schemeClr val="dk1"/>
              </a:solidFill>
              <a:latin typeface="Old Standard TT"/>
              <a:ea typeface="Old Standard TT"/>
              <a:cs typeface="Old Standard TT"/>
              <a:sym typeface="Old Standard TT"/>
            </a:endParaRPr>
          </a:p>
        </p:txBody>
      </p:sp>
    </p:spTree>
    <p:extLst>
      <p:ext uri="{BB962C8B-B14F-4D97-AF65-F5344CB8AC3E}">
        <p14:creationId xmlns:p14="http://schemas.microsoft.com/office/powerpoint/2010/main" val="35993561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lvl1pPr algn="ctr" rtl="0" eaLnBrk="1" fontAlgn="base" hangingPunct="1">
        <a:spcBef>
          <a:spcPct val="0"/>
        </a:spcBef>
        <a:spcAft>
          <a:spcPct val="0"/>
        </a:spcAft>
        <a:defRPr sz="3000" b="1" kern="1200">
          <a:solidFill>
            <a:srgbClr val="00FFFF"/>
          </a:solidFill>
          <a:latin typeface="+mj-lt"/>
          <a:ea typeface="+mj-ea"/>
          <a:cs typeface="+mj-cs"/>
        </a:defRPr>
      </a:lvl1pPr>
      <a:lvl2pPr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5pPr>
      <a:lvl6pPr marL="342900"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6pPr>
      <a:lvl7pPr marL="685800"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7pPr>
      <a:lvl8pPr marL="1028700"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8pPr>
      <a:lvl9pPr marL="1371600" algn="ctr" rtl="0" eaLnBrk="1" fontAlgn="base" hangingPunct="1">
        <a:spcBef>
          <a:spcPct val="0"/>
        </a:spcBef>
        <a:spcAft>
          <a:spcPct val="0"/>
        </a:spcAft>
        <a:defRPr sz="3000" b="1">
          <a:solidFill>
            <a:srgbClr val="00FFFF"/>
          </a:solidFill>
          <a:latin typeface="Arial" panose="020B0604020202020204" pitchFamily="34" charset="0"/>
          <a:cs typeface="Arial" panose="020B0604020202020204" pitchFamily="34" charset="0"/>
        </a:defRPr>
      </a:lvl9pPr>
    </p:titleStyle>
    <p:bodyStyle>
      <a:lvl1pPr marL="257175" indent="-257175" algn="l" rtl="0" eaLnBrk="1" fontAlgn="base" hangingPunct="1">
        <a:spcBef>
          <a:spcPct val="20000"/>
        </a:spcBef>
        <a:spcAft>
          <a:spcPct val="0"/>
        </a:spcAft>
        <a:buChar char="•"/>
        <a:defRPr sz="2400" kern="1200">
          <a:solidFill>
            <a:schemeClr val="tx1"/>
          </a:solidFill>
          <a:latin typeface="+mn-lt"/>
          <a:ea typeface="+mn-ea"/>
          <a:cs typeface="+mn-cs"/>
        </a:defRPr>
      </a:lvl1pPr>
      <a:lvl2pPr marL="557213" indent="-214313" algn="l" rtl="0" eaLnBrk="1" fontAlgn="base" hangingPunct="1">
        <a:spcBef>
          <a:spcPct val="20000"/>
        </a:spcBef>
        <a:spcAft>
          <a:spcPct val="0"/>
        </a:spcAft>
        <a:buChar char="–"/>
        <a:defRPr sz="2100" kern="1200">
          <a:solidFill>
            <a:schemeClr val="tx1"/>
          </a:solidFill>
          <a:latin typeface="+mn-lt"/>
          <a:ea typeface="+mn-ea"/>
          <a:cs typeface="+mn-cs"/>
        </a:defRPr>
      </a:lvl2pPr>
      <a:lvl3pPr marL="857250" indent="-171450" algn="l" rtl="0" eaLnBrk="1" fontAlgn="base" hangingPunct="1">
        <a:spcBef>
          <a:spcPct val="20000"/>
        </a:spcBef>
        <a:spcAft>
          <a:spcPct val="0"/>
        </a:spcAft>
        <a:buChar char="•"/>
        <a:defRPr sz="1800" kern="1200">
          <a:solidFill>
            <a:schemeClr val="tx1"/>
          </a:solidFill>
          <a:latin typeface="+mn-lt"/>
          <a:ea typeface="+mn-ea"/>
          <a:cs typeface="+mn-cs"/>
        </a:defRPr>
      </a:lvl3pPr>
      <a:lvl4pPr marL="1200150" indent="-171450" algn="l" rtl="0" eaLnBrk="1" fontAlgn="base" hangingPunct="1">
        <a:spcBef>
          <a:spcPct val="20000"/>
        </a:spcBef>
        <a:spcAft>
          <a:spcPct val="0"/>
        </a:spcAft>
        <a:buChar char="–"/>
        <a:defRPr sz="1500" kern="1200">
          <a:solidFill>
            <a:schemeClr val="tx1"/>
          </a:solidFill>
          <a:latin typeface="+mn-lt"/>
          <a:ea typeface="+mn-ea"/>
          <a:cs typeface="+mn-cs"/>
        </a:defRPr>
      </a:lvl4pPr>
      <a:lvl5pPr marL="1543050" indent="-171450" algn="l" rtl="0" eaLnBrk="1" fontAlgn="base" hangingPunct="1">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8" Type="http://schemas.openxmlformats.org/officeDocument/2006/relationships/tags" Target="../tags/tag53.xml"/><Relationship Id="rId13" Type="http://schemas.openxmlformats.org/officeDocument/2006/relationships/image" Target="../media/image7.jpeg"/><Relationship Id="rId3" Type="http://schemas.openxmlformats.org/officeDocument/2006/relationships/tags" Target="../tags/tag48.xml"/><Relationship Id="rId7" Type="http://schemas.openxmlformats.org/officeDocument/2006/relationships/tags" Target="../tags/tag52.xml"/><Relationship Id="rId12" Type="http://schemas.openxmlformats.org/officeDocument/2006/relationships/image" Target="../media/image6.jpe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11" Type="http://schemas.openxmlformats.org/officeDocument/2006/relationships/slideLayout" Target="../slideLayouts/slideLayout5.xml"/><Relationship Id="rId5" Type="http://schemas.openxmlformats.org/officeDocument/2006/relationships/tags" Target="../tags/tag50.xml"/><Relationship Id="rId10" Type="http://schemas.openxmlformats.org/officeDocument/2006/relationships/tags" Target="../tags/tag55.xml"/><Relationship Id="rId4" Type="http://schemas.openxmlformats.org/officeDocument/2006/relationships/tags" Target="../tags/tag49.xml"/><Relationship Id="rId9" Type="http://schemas.openxmlformats.org/officeDocument/2006/relationships/tags" Target="../tags/tag54.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9.xml"/><Relationship Id="rId1" Type="http://schemas.openxmlformats.org/officeDocument/2006/relationships/tags" Target="../tags/tag58.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3.png"/><Relationship Id="rId4"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custDataLst>
              <p:tags r:id="rId1"/>
            </p:custDataLst>
          </p:nvPr>
        </p:nvSpPr>
        <p:spPr>
          <a:xfrm>
            <a:off x="633950" y="2275988"/>
            <a:ext cx="7707900" cy="1641916"/>
          </a:xfrm>
          <a:prstGeom prst="rect">
            <a:avLst/>
          </a:prstGeom>
        </p:spPr>
        <p:txBody>
          <a:bodyPr lIns="91425" tIns="91425" rIns="91425" bIns="91425" anchor="b" anchorCtr="0">
            <a:noAutofit/>
          </a:bodyPr>
          <a:lstStyle/>
          <a:p>
            <a:pPr lvl="0" rtl="0">
              <a:spcBef>
                <a:spcPts val="0"/>
              </a:spcBef>
              <a:buNone/>
            </a:pPr>
            <a:r>
              <a:rPr lang="fr-CA" b="1" i="0" u="none" baseline="0" dirty="0"/>
              <a:t>Intégration </a:t>
            </a:r>
            <a:r>
              <a:rPr lang="fr-CA" b="1" i="0" u="none" baseline="0" dirty="0" smtClean="0"/>
              <a:t>du corps</a:t>
            </a:r>
            <a:r>
              <a:rPr lang="fr-CA" b="1" i="0" u="none" baseline="0" dirty="0"/>
              <a:t>, </a:t>
            </a:r>
            <a:r>
              <a:rPr lang="fr-CA" b="1" i="0" u="none" baseline="0" dirty="0" smtClean="0"/>
              <a:t>de l’esprit et de la </a:t>
            </a:r>
            <a:r>
              <a:rPr lang="fr-CA" b="1" i="0" u="none" baseline="0" dirty="0"/>
              <a:t>conscience dans une approche de pleine conscience</a:t>
            </a:r>
          </a:p>
        </p:txBody>
      </p:sp>
      <p:sp>
        <p:nvSpPr>
          <p:cNvPr id="60" name="Shape 60"/>
          <p:cNvSpPr txBox="1">
            <a:spLocks noGrp="1"/>
          </p:cNvSpPr>
          <p:nvPr>
            <p:ph type="subTitle" idx="1"/>
            <p:custDataLst>
              <p:tags r:id="rId2"/>
            </p:custDataLst>
          </p:nvPr>
        </p:nvSpPr>
        <p:spPr>
          <a:xfrm>
            <a:off x="143950" y="3971298"/>
            <a:ext cx="8520600" cy="973301"/>
          </a:xfrm>
          <a:prstGeom prst="rect">
            <a:avLst/>
          </a:prstGeom>
        </p:spPr>
        <p:txBody>
          <a:bodyPr lIns="91425" tIns="91425" rIns="91425" bIns="91425" anchor="t" anchorCtr="0">
            <a:noAutofit/>
          </a:bodyPr>
          <a:lstStyle/>
          <a:p>
            <a:pPr lvl="0" rtl="0">
              <a:spcBef>
                <a:spcPts val="0"/>
              </a:spcBef>
              <a:buNone/>
            </a:pPr>
            <a:r>
              <a:rPr lang="fr-CA" b="0" i="0" u="none" baseline="0" dirty="0"/>
              <a:t>Le 21 novembre 2017</a:t>
            </a:r>
          </a:p>
          <a:p>
            <a:pPr lvl="0" rtl="0">
              <a:spcBef>
                <a:spcPts val="0"/>
              </a:spcBef>
              <a:buNone/>
            </a:pPr>
            <a:r>
              <a:rPr lang="fr-CA" b="0" i="0" u="none" baseline="0" dirty="0"/>
              <a:t>Jenny </a:t>
            </a:r>
            <a:r>
              <a:rPr lang="fr-CA" b="0" i="0" u="none" baseline="0" dirty="0" err="1"/>
              <a:t>Rowett</a:t>
            </a:r>
            <a:r>
              <a:rPr lang="fr-CA" b="0" i="0" u="none" baseline="0" dirty="0"/>
              <a:t>, M. Ed., CCC-S, LCT</a:t>
            </a:r>
          </a:p>
          <a:p>
            <a:pPr lvl="0" rtl="0">
              <a:spcBef>
                <a:spcPts val="0"/>
              </a:spcBef>
              <a:buNone/>
            </a:pPr>
            <a:r>
              <a:rPr lang="fr-CA" b="0" i="0" u="none" baseline="0" dirty="0"/>
              <a:t>ADCNB – Créons des liens :  Inspirer des possibilités et des perspectives</a:t>
            </a:r>
          </a:p>
          <a:p>
            <a:pPr lvl="0" rtl="0">
              <a:spcBef>
                <a:spcPts val="0"/>
              </a:spcBef>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Pleine conscience</a:t>
            </a:r>
          </a:p>
        </p:txBody>
      </p:sp>
      <p:sp>
        <p:nvSpPr>
          <p:cNvPr id="3" name="Content Placeholder 2"/>
          <p:cNvSpPr>
            <a:spLocks noGrp="1"/>
          </p:cNvSpPr>
          <p:nvPr>
            <p:ph idx="1"/>
            <p:custDataLst>
              <p:tags r:id="rId2"/>
            </p:custDataLst>
          </p:nvPr>
        </p:nvSpPr>
        <p:spPr>
          <a:xfrm>
            <a:off x="356841" y="1099791"/>
            <a:ext cx="8686798" cy="3859085"/>
          </a:xfrm>
        </p:spPr>
        <p:txBody>
          <a:bodyPr/>
          <a:lstStyle/>
          <a:p>
            <a:pPr algn="l" rtl="0"/>
            <a:r>
              <a:rPr lang="fr-CA" sz="2000" b="0" i="0" u="none" baseline="0" dirty="0"/>
              <a:t>Techniques formelles :</a:t>
            </a:r>
          </a:p>
          <a:p>
            <a:pPr lvl="1" algn="l" rtl="0"/>
            <a:r>
              <a:rPr lang="fr-CA" sz="2000" b="0" i="0" u="none" baseline="0" dirty="0"/>
              <a:t>Méditation</a:t>
            </a:r>
          </a:p>
          <a:p>
            <a:pPr lvl="1" algn="l" rtl="0"/>
            <a:r>
              <a:rPr lang="fr-CA" sz="2000" b="0" i="0" u="none" baseline="0" dirty="0"/>
              <a:t>Balayage corporel</a:t>
            </a:r>
          </a:p>
          <a:p>
            <a:pPr lvl="1" algn="l" rtl="0"/>
            <a:r>
              <a:rPr lang="fr-CA" sz="2000" b="0" i="0" u="none" baseline="0" dirty="0"/>
              <a:t>Pleine conscience en mouvement, comme la marche, le yoga et le tai-chi</a:t>
            </a:r>
          </a:p>
          <a:p>
            <a:pPr algn="l" rtl="0"/>
            <a:r>
              <a:rPr lang="fr-CA" sz="2000" b="0" i="0" u="none" baseline="0" dirty="0"/>
              <a:t>Techniques informelles :</a:t>
            </a:r>
          </a:p>
          <a:p>
            <a:pPr lvl="1" algn="l" rtl="0"/>
            <a:r>
              <a:rPr lang="fr-CA" sz="2000" b="0" i="0" u="none" baseline="0" dirty="0"/>
              <a:t>Conscience de la respiration</a:t>
            </a:r>
          </a:p>
          <a:p>
            <a:pPr lvl="1" algn="l" rtl="0"/>
            <a:r>
              <a:rPr lang="fr-CA" sz="2000" b="0" i="0" u="none" baseline="0" dirty="0"/>
              <a:t>Écoute profonde</a:t>
            </a:r>
          </a:p>
          <a:p>
            <a:pPr lvl="1" algn="l" rtl="0"/>
            <a:r>
              <a:rPr lang="fr-CA" sz="2000" b="0" i="0" u="none" baseline="0" dirty="0"/>
              <a:t>Alimentation en pleine conscience</a:t>
            </a:r>
          </a:p>
          <a:p>
            <a:pPr lvl="1" algn="l" rtl="0"/>
            <a:r>
              <a:rPr lang="fr-CA" sz="2000" b="0" i="0" u="none" baseline="0" dirty="0"/>
              <a:t>Pendant le reste de la journée : Êtes-vous vraiment là où vous êtes, dans le moment présent?</a:t>
            </a:r>
          </a:p>
          <a:p>
            <a:pPr lvl="1" algn="l" rtl="0"/>
            <a:endParaRPr lang="fr-CA" sz="2000" dirty="0"/>
          </a:p>
        </p:txBody>
      </p:sp>
    </p:spTree>
    <p:extLst>
      <p:ext uri="{BB962C8B-B14F-4D97-AF65-F5344CB8AC3E}">
        <p14:creationId xmlns:p14="http://schemas.microsoft.com/office/powerpoint/2010/main" val="880066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dirty="0"/>
              <a:t>Pleine conscience</a:t>
            </a:r>
          </a:p>
        </p:txBody>
      </p:sp>
      <p:sp>
        <p:nvSpPr>
          <p:cNvPr id="3" name="Content Placeholder 2"/>
          <p:cNvSpPr>
            <a:spLocks noGrp="1"/>
          </p:cNvSpPr>
          <p:nvPr>
            <p:ph idx="1"/>
            <p:custDataLst>
              <p:tags r:id="rId2"/>
            </p:custDataLst>
          </p:nvPr>
        </p:nvSpPr>
        <p:spPr/>
        <p:txBody>
          <a:bodyPr/>
          <a:lstStyle/>
          <a:p>
            <a:pPr algn="l" rtl="0"/>
            <a:r>
              <a:rPr lang="fr-CA" b="0" i="0" u="none" baseline="0" dirty="0"/>
              <a:t>Notre première technique (formelle) :</a:t>
            </a:r>
          </a:p>
          <a:p>
            <a:pPr lvl="1" algn="l" rtl="0"/>
            <a:r>
              <a:rPr lang="fr-CA" b="0" i="0" u="none" baseline="0" dirty="0"/>
              <a:t>Il peut être utile, pour immobiliser l’attention, d’avoir un point d’ancrage, comme la respiration, les pieds ou les mains.</a:t>
            </a:r>
          </a:p>
          <a:p>
            <a:pPr lvl="1" algn="l" rtl="0"/>
            <a:r>
              <a:rPr lang="fr-CA" b="0" i="0" u="none" baseline="0" dirty="0"/>
              <a:t>En général, les techniques de méditation font la différence entre « concentration » et « conscience ouverte ». </a:t>
            </a:r>
          </a:p>
          <a:p>
            <a:pPr lvl="1" algn="l" rtl="0"/>
            <a:r>
              <a:rPr lang="fr-CA" b="0" i="0" u="none" baseline="0" dirty="0"/>
              <a:t>Lorsque </a:t>
            </a:r>
            <a:r>
              <a:rPr lang="fr-CA" b="0" i="0" u="none" baseline="0" dirty="0" smtClean="0"/>
              <a:t>votre esprit</a:t>
            </a:r>
            <a:r>
              <a:rPr lang="fr-CA" b="0" i="0" u="none" dirty="0" smtClean="0"/>
              <a:t> commence à errer</a:t>
            </a:r>
            <a:r>
              <a:rPr lang="fr-CA" b="0" i="0" u="none" baseline="0" dirty="0" smtClean="0"/>
              <a:t>, </a:t>
            </a:r>
            <a:r>
              <a:rPr lang="fr-CA" b="0" i="0" u="none" baseline="0" dirty="0"/>
              <a:t>il est essentiel de </a:t>
            </a:r>
            <a:r>
              <a:rPr lang="fr-CA" b="0" i="0" u="none" baseline="0" dirty="0" smtClean="0"/>
              <a:t>le </a:t>
            </a:r>
            <a:r>
              <a:rPr lang="fr-CA" b="0" i="0" u="none" baseline="0" dirty="0"/>
              <a:t>ramener au point d’ancrage ou d’attention.</a:t>
            </a:r>
          </a:p>
          <a:p>
            <a:pPr lvl="1" algn="l" rtl="0"/>
            <a:r>
              <a:rPr lang="fr-CA" b="0" i="0" u="none" baseline="0" dirty="0"/>
              <a:t>Progressivement, laissez la conscience s’éloigner du point d’ancrage.</a:t>
            </a:r>
          </a:p>
          <a:p>
            <a:pPr lvl="1" algn="l" rtl="0"/>
            <a:r>
              <a:rPr lang="fr-CA" b="0" i="0" u="none" baseline="0" dirty="0"/>
              <a:t>Il est important de bien intégrer les neuf principes fondamentaux dans votre exercice.</a:t>
            </a:r>
          </a:p>
          <a:p>
            <a:pPr marL="342900" lvl="1" indent="0" algn="l" rtl="0">
              <a:buNone/>
            </a:pPr>
            <a:endParaRPr lang="fr-CA" dirty="0"/>
          </a:p>
          <a:p>
            <a:pPr lvl="1" algn="l" rtl="0"/>
            <a:endParaRPr lang="fr-CA" dirty="0"/>
          </a:p>
        </p:txBody>
      </p:sp>
    </p:spTree>
    <p:extLst>
      <p:ext uri="{BB962C8B-B14F-4D97-AF65-F5344CB8AC3E}">
        <p14:creationId xmlns:p14="http://schemas.microsoft.com/office/powerpoint/2010/main" val="2003870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89208" y="205979"/>
            <a:ext cx="8686800" cy="857250"/>
          </a:xfrm>
        </p:spPr>
        <p:txBody>
          <a:bodyPr/>
          <a:lstStyle/>
          <a:p>
            <a:pPr rtl="0"/>
            <a:r>
              <a:rPr lang="fr-CA" b="1" i="0" u="none" baseline="0" dirty="0" smtClean="0"/>
              <a:t>La pleine </a:t>
            </a:r>
            <a:r>
              <a:rPr lang="fr-CA" b="1" i="0" u="none" baseline="0" dirty="0"/>
              <a:t>conscience :  </a:t>
            </a:r>
            <a:r>
              <a:rPr lang="fr-CA" b="1" i="0" u="none" baseline="0" dirty="0" smtClean="0"/>
              <a:t>citation </a:t>
            </a:r>
            <a:r>
              <a:rPr lang="fr-CA" b="1" i="0" u="none" baseline="0" dirty="0"/>
              <a:t>d’Annie </a:t>
            </a:r>
            <a:r>
              <a:rPr lang="fr-CA" b="1" i="0" u="none" baseline="0" dirty="0" err="1"/>
              <a:t>Lamott</a:t>
            </a:r>
            <a:endParaRPr lang="fr-CA" b="1" i="0" u="none" baseline="0" dirty="0"/>
          </a:p>
        </p:txBody>
      </p:sp>
      <p:pic>
        <p:nvPicPr>
          <p:cNvPr id="4" name="Content Placeholder 3"/>
          <p:cNvPicPr>
            <a:picLocks noGrp="1" noChangeAspect="1"/>
          </p:cNvPicPr>
          <p:nvPr>
            <p:ph idx="1"/>
            <p:custDataLst>
              <p:tags r:id="rId2"/>
            </p:custDataLst>
          </p:nvPr>
        </p:nvPicPr>
        <p:blipFill>
          <a:blip r:embed="rId4"/>
          <a:stretch>
            <a:fillRect/>
          </a:stretch>
        </p:blipFill>
        <p:spPr>
          <a:xfrm rot="5400000">
            <a:off x="2552366" y="1030695"/>
            <a:ext cx="3892679" cy="3957747"/>
          </a:xfrm>
          <a:prstGeom prst="rect">
            <a:avLst/>
          </a:prstGeom>
        </p:spPr>
      </p:pic>
    </p:spTree>
    <p:extLst>
      <p:ext uri="{BB962C8B-B14F-4D97-AF65-F5344CB8AC3E}">
        <p14:creationId xmlns:p14="http://schemas.microsoft.com/office/powerpoint/2010/main" val="29608754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Pleine conscience</a:t>
            </a:r>
          </a:p>
        </p:txBody>
      </p:sp>
      <p:sp>
        <p:nvSpPr>
          <p:cNvPr id="3" name="Content Placeholder 2"/>
          <p:cNvSpPr>
            <a:spLocks noGrp="1"/>
          </p:cNvSpPr>
          <p:nvPr>
            <p:ph idx="1"/>
            <p:custDataLst>
              <p:tags r:id="rId2"/>
            </p:custDataLst>
          </p:nvPr>
        </p:nvSpPr>
        <p:spPr/>
        <p:txBody>
          <a:bodyPr/>
          <a:lstStyle/>
          <a:p>
            <a:pPr algn="l" rtl="0"/>
            <a:r>
              <a:rPr lang="fr-CA" b="0" i="0" u="none" baseline="0" dirty="0"/>
              <a:t>Notre seconde technique (informelle) :</a:t>
            </a:r>
          </a:p>
          <a:p>
            <a:pPr lvl="1" algn="l" rtl="0"/>
            <a:r>
              <a:rPr lang="fr-CA" sz="2400" b="0" i="0" u="none" baseline="0" dirty="0"/>
              <a:t>Incorporer joie et gratitude aux expériences de la vie quotidienne.</a:t>
            </a:r>
          </a:p>
          <a:p>
            <a:pPr lvl="1" algn="l" rtl="0"/>
            <a:r>
              <a:rPr lang="fr-CA" sz="2400" b="0" i="0" u="none" baseline="0" dirty="0"/>
              <a:t>Autoriser les modes de connaissance à prendre vie : </a:t>
            </a:r>
            <a:r>
              <a:rPr lang="fr-CA" sz="2400" b="0" i="0" u="none" baseline="0" dirty="0" smtClean="0"/>
              <a:t>le goût</a:t>
            </a:r>
            <a:r>
              <a:rPr lang="fr-CA" sz="2400" b="0" i="0" u="none" baseline="0" dirty="0"/>
              <a:t>, </a:t>
            </a:r>
            <a:r>
              <a:rPr lang="fr-CA" sz="2400" b="0" i="0" u="none" baseline="0" dirty="0" smtClean="0"/>
              <a:t>le toucher</a:t>
            </a:r>
            <a:r>
              <a:rPr lang="fr-CA" sz="2400" b="0" i="0" u="none" baseline="0" dirty="0"/>
              <a:t>, </a:t>
            </a:r>
            <a:r>
              <a:rPr lang="fr-CA" sz="2400" b="0" i="0" u="none" baseline="0" dirty="0" smtClean="0"/>
              <a:t>la vue</a:t>
            </a:r>
            <a:r>
              <a:rPr lang="fr-CA" sz="2400" b="0" i="0" u="none" baseline="0" dirty="0"/>
              <a:t>, </a:t>
            </a:r>
            <a:r>
              <a:rPr lang="fr-CA" sz="2400" b="0" i="0" u="none" baseline="0" dirty="0" smtClean="0"/>
              <a:t>l’odorat et l’ouïe</a:t>
            </a:r>
            <a:r>
              <a:rPr lang="fr-CA" sz="2400" b="0" i="0" u="none" baseline="0" dirty="0"/>
              <a:t>.</a:t>
            </a:r>
          </a:p>
          <a:p>
            <a:pPr lvl="1" algn="l" rtl="0"/>
            <a:r>
              <a:rPr lang="fr-CA" sz="2400" b="0" i="0" u="none" baseline="0" dirty="0" smtClean="0"/>
              <a:t>Se permettre de </a:t>
            </a:r>
            <a:r>
              <a:rPr lang="fr-CA" sz="2400" b="0" i="0" u="none" baseline="0" dirty="0"/>
              <a:t>vivre l’expérience par la conscience, le cœur et le corps. </a:t>
            </a:r>
          </a:p>
        </p:txBody>
      </p:sp>
    </p:spTree>
    <p:extLst>
      <p:ext uri="{BB962C8B-B14F-4D97-AF65-F5344CB8AC3E}">
        <p14:creationId xmlns:p14="http://schemas.microsoft.com/office/powerpoint/2010/main" val="196564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150224"/>
            <a:ext cx="8229600" cy="857250"/>
          </a:xfrm>
        </p:spPr>
        <p:txBody>
          <a:bodyPr/>
          <a:lstStyle/>
          <a:p>
            <a:pPr rtl="0"/>
            <a:r>
              <a:rPr lang="fr-CA" b="1" i="0" u="none" baseline="0" dirty="0" smtClean="0"/>
              <a:t>La pleine </a:t>
            </a:r>
            <a:r>
              <a:rPr lang="fr-CA" b="1" i="0" u="none" baseline="0" dirty="0"/>
              <a:t>conscience :  </a:t>
            </a:r>
            <a:r>
              <a:rPr lang="fr-CA" b="1" i="0" u="none" baseline="0" dirty="0" smtClean="0"/>
              <a:t>quelle </a:t>
            </a:r>
            <a:r>
              <a:rPr lang="fr-CA" b="1" i="0" u="none" baseline="0" dirty="0"/>
              <a:t>est l’expérience que nous devons vivre?</a:t>
            </a:r>
          </a:p>
        </p:txBody>
      </p:sp>
      <p:pic>
        <p:nvPicPr>
          <p:cNvPr id="4" name="Picture 2" descr="Image result for emoji thinking"/>
          <p:cNvPicPr>
            <a:picLocks noGrp="1" noChangeAspect="1" noChangeArrowheads="1"/>
          </p:cNvPicPr>
          <p:nvPr>
            <p:ph idx="1"/>
            <p:custDataLst>
              <p:tags r:id="rId2"/>
            </p:custDataLst>
          </p:nvPr>
        </p:nvPicPr>
        <p:blipFill>
          <a:blip r:embed="rId4">
            <a:extLst>
              <a:ext uri="{28A0092B-C50C-407E-A947-70E740481C1C}">
                <a14:useLocalDpi xmlns:a14="http://schemas.microsoft.com/office/drawing/2010/main" val="0"/>
              </a:ext>
            </a:extLst>
          </a:blip>
          <a:srcRect/>
          <a:stretch>
            <a:fillRect/>
          </a:stretch>
        </p:blipFill>
        <p:spPr bwMode="auto">
          <a:xfrm>
            <a:off x="2808217" y="1422377"/>
            <a:ext cx="3394075" cy="3394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905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Pleine conscience</a:t>
            </a:r>
          </a:p>
        </p:txBody>
      </p:sp>
      <p:sp>
        <p:nvSpPr>
          <p:cNvPr id="3" name="Content Placeholder 2"/>
          <p:cNvSpPr>
            <a:spLocks noGrp="1"/>
          </p:cNvSpPr>
          <p:nvPr>
            <p:ph idx="1"/>
            <p:custDataLst>
              <p:tags r:id="rId2"/>
            </p:custDataLst>
          </p:nvPr>
        </p:nvSpPr>
        <p:spPr/>
        <p:txBody>
          <a:bodyPr/>
          <a:lstStyle/>
          <a:p>
            <a:pPr algn="l" rtl="0"/>
            <a:r>
              <a:rPr lang="fr-CA" b="0" i="0" u="none" baseline="0" dirty="0"/>
              <a:t>Quelle a été </a:t>
            </a:r>
            <a:r>
              <a:rPr lang="fr-CA" b="0" i="0" u="none" baseline="0" dirty="0" smtClean="0"/>
              <a:t>votre</a:t>
            </a:r>
            <a:r>
              <a:rPr lang="fr-CA" b="0" i="0" u="none" dirty="0" smtClean="0"/>
              <a:t> </a:t>
            </a:r>
            <a:r>
              <a:rPr lang="fr-CA" b="0" i="0" u="none" baseline="0" dirty="0" smtClean="0"/>
              <a:t>expérience avec </a:t>
            </a:r>
            <a:r>
              <a:rPr lang="fr-CA" b="0" i="0" u="none" baseline="0" dirty="0"/>
              <a:t>ces techniques?</a:t>
            </a:r>
          </a:p>
          <a:p>
            <a:pPr algn="l" rtl="0"/>
            <a:r>
              <a:rPr lang="fr-CA" b="0" i="0" u="none" baseline="0" dirty="0" smtClean="0"/>
              <a:t>Les domaines </a:t>
            </a:r>
            <a:r>
              <a:rPr lang="fr-CA" b="0" i="0" u="none" baseline="0" dirty="0"/>
              <a:t>de résistance?</a:t>
            </a:r>
          </a:p>
          <a:p>
            <a:pPr algn="l" rtl="0"/>
            <a:r>
              <a:rPr lang="fr-CA" b="0" i="0" u="none" baseline="0" dirty="0" smtClean="0"/>
              <a:t>Les domaines </a:t>
            </a:r>
            <a:r>
              <a:rPr lang="fr-CA" b="0" i="0" u="none" baseline="0" dirty="0"/>
              <a:t>de relaxation?</a:t>
            </a:r>
          </a:p>
        </p:txBody>
      </p:sp>
    </p:spTree>
    <p:extLst>
      <p:ext uri="{BB962C8B-B14F-4D97-AF65-F5344CB8AC3E}">
        <p14:creationId xmlns:p14="http://schemas.microsoft.com/office/powerpoint/2010/main" val="338888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La vie au-delà de la pensée</a:t>
            </a:r>
          </a:p>
        </p:txBody>
      </p:sp>
      <p:sp>
        <p:nvSpPr>
          <p:cNvPr id="3" name="Content Placeholder 2"/>
          <p:cNvSpPr>
            <a:spLocks noGrp="1"/>
          </p:cNvSpPr>
          <p:nvPr>
            <p:ph idx="1"/>
            <p:custDataLst>
              <p:tags r:id="rId2"/>
            </p:custDataLst>
          </p:nvPr>
        </p:nvSpPr>
        <p:spPr/>
        <p:txBody>
          <a:bodyPr/>
          <a:lstStyle/>
          <a:p>
            <a:pPr algn="l" rtl="0"/>
            <a:r>
              <a:rPr lang="fr-CA" b="0" i="0" u="none" baseline="0" dirty="0"/>
              <a:t>Notre </a:t>
            </a:r>
            <a:r>
              <a:rPr lang="fr-CA" b="0" i="0" u="none" baseline="0" dirty="0" smtClean="0"/>
              <a:t>esprit </a:t>
            </a:r>
            <a:r>
              <a:rPr lang="fr-CA" b="0" i="0" u="none" baseline="0" dirty="0"/>
              <a:t>est </a:t>
            </a:r>
            <a:r>
              <a:rPr lang="fr-CA" b="0" i="0" u="none" baseline="0" dirty="0" smtClean="0"/>
              <a:t>phénoménal, </a:t>
            </a:r>
            <a:r>
              <a:rPr lang="fr-CA" b="0" i="0" u="none" baseline="0" dirty="0"/>
              <a:t>toutefois, </a:t>
            </a:r>
            <a:r>
              <a:rPr lang="fr-CA" b="0" i="0" u="none" baseline="0" dirty="0" smtClean="0"/>
              <a:t>s’il n’est </a:t>
            </a:r>
            <a:r>
              <a:rPr lang="fr-CA" b="0" i="0" u="none" baseline="0" dirty="0"/>
              <a:t>pas </a:t>
            </a:r>
            <a:r>
              <a:rPr lang="fr-CA" b="0" i="0" u="none" baseline="0" dirty="0" smtClean="0"/>
              <a:t>utilisé de façon sage, il </a:t>
            </a:r>
            <a:r>
              <a:rPr lang="fr-CA" b="0" i="0" u="none" baseline="0" dirty="0"/>
              <a:t>peut prendre volontiers les commandes et tout diriger.</a:t>
            </a:r>
          </a:p>
          <a:p>
            <a:pPr algn="l" rtl="0"/>
            <a:r>
              <a:rPr lang="fr-CA" b="0" i="0" u="none" baseline="0" dirty="0"/>
              <a:t>Nous produisons en moyenne de 50 000 à 70 000 pensées par jour, soit 35 à 48 pensées par minute.</a:t>
            </a:r>
          </a:p>
          <a:p>
            <a:pPr algn="l" rtl="0"/>
            <a:r>
              <a:rPr lang="fr-CA" b="0" i="0" u="none" baseline="0" dirty="0"/>
              <a:t>Vos pensées ne vous définissent pas.</a:t>
            </a:r>
          </a:p>
          <a:p>
            <a:pPr algn="l" rtl="0"/>
            <a:r>
              <a:rPr lang="fr-CA" b="0" i="0" u="none" baseline="0" dirty="0"/>
              <a:t>Quelles sont donc les « possibilités » d’une telle réalité?</a:t>
            </a:r>
          </a:p>
          <a:p>
            <a:endParaRPr lang="fr-CA" dirty="0"/>
          </a:p>
          <a:p>
            <a:endParaRPr lang="fr-CA" dirty="0"/>
          </a:p>
        </p:txBody>
      </p:sp>
    </p:spTree>
    <p:extLst>
      <p:ext uri="{BB962C8B-B14F-4D97-AF65-F5344CB8AC3E}">
        <p14:creationId xmlns:p14="http://schemas.microsoft.com/office/powerpoint/2010/main" val="28150012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custDataLst>
              <p:tags r:id="rId1"/>
            </p:custDataLst>
          </p:nvPr>
        </p:nvSpPr>
        <p:spPr>
          <a:prstGeom prst="rect">
            <a:avLst/>
          </a:prstGeom>
        </p:spPr>
        <p:txBody>
          <a:bodyPr lIns="91425" tIns="91425" rIns="91425" bIns="91425" anchor="t" anchorCtr="0">
            <a:noAutofit/>
          </a:bodyPr>
          <a:lstStyle/>
          <a:p>
            <a:pPr lvl="0" rtl="0">
              <a:spcBef>
                <a:spcPts val="0"/>
              </a:spcBef>
              <a:buNone/>
            </a:pPr>
            <a:r>
              <a:rPr lang="fr-CA" b="1" i="0" u="none" baseline="0"/>
              <a:t>La vie au-delà de la pensée</a:t>
            </a:r>
          </a:p>
        </p:txBody>
      </p:sp>
      <p:sp>
        <p:nvSpPr>
          <p:cNvPr id="132" name="Shape 132"/>
          <p:cNvSpPr txBox="1">
            <a:spLocks noGrp="1"/>
          </p:cNvSpPr>
          <p:nvPr>
            <p:ph type="body" idx="1"/>
            <p:custDataLst>
              <p:tags r:id="rId2"/>
            </p:custDataLst>
          </p:nvPr>
        </p:nvSpPr>
        <p:spPr>
          <a:xfrm>
            <a:off x="311700" y="1171599"/>
            <a:ext cx="8520600" cy="3827565"/>
          </a:xfrm>
          <a:prstGeom prst="rect">
            <a:avLst/>
          </a:prstGeom>
        </p:spPr>
        <p:txBody>
          <a:bodyPr lIns="91425" tIns="91425" rIns="91425" bIns="91425" anchor="t" anchorCtr="0">
            <a:noAutofit/>
          </a:bodyPr>
          <a:lstStyle/>
          <a:p>
            <a:pPr lvl="0" algn="l" rtl="0">
              <a:spcBef>
                <a:spcPts val="0"/>
              </a:spcBef>
              <a:buNone/>
            </a:pPr>
            <a:r>
              <a:rPr lang="fr-CA" b="0" i="0" u="none" baseline="0" dirty="0">
                <a:latin typeface="Times New Roman"/>
                <a:ea typeface="Times New Roman"/>
                <a:cs typeface="Times New Roman"/>
                <a:sym typeface="Times New Roman"/>
              </a:rPr>
              <a:t>  « En période de stress extrême (rappel qui justement indique que vous avez besoin de pratiquer la technique et que vous devez prendre du recul et vous concentrer, et </a:t>
            </a:r>
            <a:r>
              <a:rPr lang="fr-CA" b="0" i="0" u="none" baseline="0" dirty="0" smtClean="0">
                <a:latin typeface="Times New Roman"/>
                <a:ea typeface="Times New Roman"/>
                <a:cs typeface="Times New Roman"/>
                <a:sym typeface="Times New Roman"/>
              </a:rPr>
              <a:t>non pas </a:t>
            </a:r>
            <a:r>
              <a:rPr lang="fr-CA" b="0" i="0" u="none" baseline="0" dirty="0">
                <a:latin typeface="Times New Roman"/>
                <a:ea typeface="Times New Roman"/>
                <a:cs typeface="Times New Roman"/>
                <a:sym typeface="Times New Roman"/>
              </a:rPr>
              <a:t>vous laisser absorber dans le tourbillon de pensées négatives), je dois davantage porter mon attention sur la méditation et la compassion de soi pour peut-être ne pas avoir à sacrifier autant de </a:t>
            </a:r>
            <a:r>
              <a:rPr lang="fr-CA" b="0" i="0" u="none" baseline="0" dirty="0" smtClean="0">
                <a:latin typeface="Times New Roman"/>
                <a:ea typeface="Times New Roman"/>
                <a:cs typeface="Times New Roman"/>
                <a:sym typeface="Times New Roman"/>
              </a:rPr>
              <a:t>moi.  </a:t>
            </a:r>
            <a:r>
              <a:rPr lang="fr-CA" b="0" i="0" u="none" baseline="0" dirty="0">
                <a:latin typeface="Times New Roman"/>
                <a:ea typeface="Times New Roman"/>
                <a:cs typeface="Times New Roman"/>
                <a:sym typeface="Times New Roman"/>
              </a:rPr>
              <a:t>J’ai pu vérifier régulièrement mon harmonie interne et remarquer les moments où j’étais stressé ou inquiet, et à partir de là, j’ai pu commencer à agir en tout état de cause pour dissiper ou résoudre les </a:t>
            </a:r>
            <a:r>
              <a:rPr lang="fr-CA" b="0" i="0" u="none" baseline="0" dirty="0" smtClean="0">
                <a:latin typeface="Times New Roman"/>
                <a:ea typeface="Times New Roman"/>
                <a:cs typeface="Times New Roman"/>
                <a:sym typeface="Times New Roman"/>
              </a:rPr>
              <a:t>inquiétudes.</a:t>
            </a:r>
            <a:r>
              <a:rPr lang="fr-CA" b="0" i="0" u="none" baseline="0" dirty="0">
                <a:latin typeface="Times New Roman"/>
                <a:ea typeface="Times New Roman"/>
                <a:cs typeface="Times New Roman"/>
                <a:sym typeface="Times New Roman"/>
              </a:rPr>
              <a:t> </a:t>
            </a:r>
            <a:r>
              <a:rPr lang="fr-CA" b="0" i="0" u="none" baseline="0" dirty="0" smtClean="0">
                <a:latin typeface="Times New Roman"/>
                <a:ea typeface="Times New Roman"/>
                <a:cs typeface="Times New Roman"/>
                <a:sym typeface="Times New Roman"/>
              </a:rPr>
              <a:t>»</a:t>
            </a:r>
            <a:endParaRPr lang="fr-CA" b="0" i="0" u="none" baseline="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La vie au-delà de la pensée</a:t>
            </a:r>
          </a:p>
        </p:txBody>
      </p:sp>
      <p:sp>
        <p:nvSpPr>
          <p:cNvPr id="3" name="Content Placeholder 2"/>
          <p:cNvSpPr>
            <a:spLocks noGrp="1"/>
          </p:cNvSpPr>
          <p:nvPr>
            <p:ph idx="1"/>
            <p:custDataLst>
              <p:tags r:id="rId2"/>
            </p:custDataLst>
          </p:nvPr>
        </p:nvSpPr>
        <p:spPr/>
        <p:txBody>
          <a:bodyPr/>
          <a:lstStyle/>
          <a:p>
            <a:pPr algn="l" rtl="0"/>
            <a:r>
              <a:rPr lang="fr-CA" b="0" i="0" u="none" baseline="0" dirty="0"/>
              <a:t>Proposition :  </a:t>
            </a:r>
            <a:r>
              <a:rPr lang="fr-CA" b="0" i="0" u="none" baseline="0" dirty="0" smtClean="0"/>
              <a:t>ancrage </a:t>
            </a:r>
            <a:r>
              <a:rPr lang="fr-CA" b="0" i="0" u="none" baseline="0" dirty="0"/>
              <a:t>et intégration de la conscience, du corps et de l’esprit.</a:t>
            </a:r>
          </a:p>
          <a:p>
            <a:pPr lvl="1" algn="l" rtl="0"/>
            <a:r>
              <a:rPr lang="fr-CA" sz="2400" b="0" i="0" u="none" baseline="0" dirty="0"/>
              <a:t>Par opposition à l’éparpillement</a:t>
            </a:r>
          </a:p>
          <a:p>
            <a:pPr lvl="2" algn="l" rtl="0"/>
            <a:r>
              <a:rPr lang="fr-CA" sz="2400" b="0" i="0" u="none" baseline="0" dirty="0" smtClean="0"/>
              <a:t>Comment se sent-on quand </a:t>
            </a:r>
            <a:r>
              <a:rPr lang="fr-CA" sz="2400" dirty="0" smtClean="0"/>
              <a:t>on est tout </a:t>
            </a:r>
            <a:r>
              <a:rPr lang="fr-CA" sz="2400" b="0" i="0" u="none" baseline="0" dirty="0" smtClean="0"/>
              <a:t>éparpillé?</a:t>
            </a:r>
            <a:endParaRPr lang="fr-CA" sz="2400" b="0" i="0" u="none" baseline="0" dirty="0"/>
          </a:p>
          <a:p>
            <a:pPr lvl="1" algn="l" rtl="0"/>
            <a:r>
              <a:rPr lang="fr-CA" sz="2400" b="0" i="0" u="none" baseline="0" dirty="0"/>
              <a:t>Intégration : </a:t>
            </a:r>
            <a:r>
              <a:rPr lang="fr-CA" sz="2400" b="0" i="0" u="none" baseline="0" dirty="0" smtClean="0"/>
              <a:t>symbiose de la conscience</a:t>
            </a:r>
            <a:r>
              <a:rPr lang="fr-CA" sz="2400" b="0" i="0" u="none" baseline="0" dirty="0"/>
              <a:t>, </a:t>
            </a:r>
            <a:r>
              <a:rPr lang="fr-CA" sz="2400" b="0" i="0" u="none" baseline="0" dirty="0" smtClean="0"/>
              <a:t>du corps </a:t>
            </a:r>
            <a:r>
              <a:rPr lang="fr-CA" sz="2400" b="0" i="0" u="none" baseline="0" dirty="0"/>
              <a:t>et </a:t>
            </a:r>
            <a:r>
              <a:rPr lang="fr-CA" sz="2400" b="0" i="0" u="none" baseline="0" dirty="0" smtClean="0"/>
              <a:t>de l’esprit</a:t>
            </a:r>
            <a:endParaRPr lang="fr-CA" sz="2400" b="0" i="0" u="none" baseline="0" dirty="0"/>
          </a:p>
          <a:p>
            <a:pPr lvl="2" algn="l" rtl="0"/>
            <a:r>
              <a:rPr lang="fr-CA" sz="2400" b="0" i="0" u="none" baseline="0" dirty="0" smtClean="0"/>
              <a:t>Quelle sorte d’expérience est-ce que cela serait?</a:t>
            </a:r>
            <a:endParaRPr lang="fr-CA" sz="2400" b="0" i="0" u="none" baseline="0" dirty="0"/>
          </a:p>
        </p:txBody>
      </p:sp>
    </p:spTree>
    <p:extLst>
      <p:ext uri="{BB962C8B-B14F-4D97-AF65-F5344CB8AC3E}">
        <p14:creationId xmlns:p14="http://schemas.microsoft.com/office/powerpoint/2010/main" val="26546432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Une présence attentive</a:t>
            </a:r>
          </a:p>
        </p:txBody>
      </p:sp>
      <p:sp>
        <p:nvSpPr>
          <p:cNvPr id="3" name="Content Placeholder 2"/>
          <p:cNvSpPr>
            <a:spLocks noGrp="1"/>
          </p:cNvSpPr>
          <p:nvPr>
            <p:ph idx="1"/>
            <p:custDataLst>
              <p:tags r:id="rId2"/>
            </p:custDataLst>
          </p:nvPr>
        </p:nvSpPr>
        <p:spPr/>
        <p:txBody>
          <a:bodyPr/>
          <a:lstStyle/>
          <a:p>
            <a:pPr algn="l" rtl="0"/>
            <a:r>
              <a:rPr lang="fr-CA" b="0" i="0" u="none" baseline="0" dirty="0"/>
              <a:t>Une occasion de connaître et d’être soi dans son intégrité.</a:t>
            </a:r>
          </a:p>
          <a:p>
            <a:endParaRPr lang="fr-CA" dirty="0"/>
          </a:p>
          <a:p>
            <a:pPr algn="l" rtl="0"/>
            <a:r>
              <a:rPr lang="fr-CA" b="0" i="0" u="none" baseline="0" dirty="0"/>
              <a:t>Une occasion de pénétrer dans une appropriation totale de ses propres facultés et modes de connaissance.</a:t>
            </a:r>
          </a:p>
          <a:p>
            <a:endParaRPr lang="fr-CA" dirty="0"/>
          </a:p>
          <a:p>
            <a:pPr algn="l" rtl="0"/>
            <a:r>
              <a:rPr lang="fr-CA" b="0" i="0" u="none" baseline="0" dirty="0"/>
              <a:t>Ce qui aboutit à des possibilités illimitées dans </a:t>
            </a:r>
            <a:r>
              <a:rPr lang="fr-CA" b="0" i="0" u="none" baseline="0" dirty="0" smtClean="0"/>
              <a:t>le moment </a:t>
            </a:r>
            <a:r>
              <a:rPr lang="fr-CA" b="0" i="0" u="none" baseline="0" dirty="0"/>
              <a:t>présent pour répondre et agir ou ne pas agir.</a:t>
            </a:r>
          </a:p>
          <a:p>
            <a:pPr lvl="1" algn="l" rtl="0"/>
            <a:endParaRPr lang="fr-CA" dirty="0"/>
          </a:p>
        </p:txBody>
      </p:sp>
    </p:spTree>
    <p:extLst>
      <p:ext uri="{BB962C8B-B14F-4D97-AF65-F5344CB8AC3E}">
        <p14:creationId xmlns:p14="http://schemas.microsoft.com/office/powerpoint/2010/main" val="834965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custDataLst>
              <p:tags r:id="rId1"/>
            </p:custDataLst>
          </p:nvPr>
        </p:nvSpPr>
        <p:spPr>
          <a:prstGeom prst="rect">
            <a:avLst/>
          </a:prstGeom>
        </p:spPr>
        <p:txBody>
          <a:bodyPr lIns="91425" tIns="91425" rIns="91425" bIns="91425" anchor="t" anchorCtr="0">
            <a:noAutofit/>
          </a:bodyPr>
          <a:lstStyle/>
          <a:p>
            <a:pPr lvl="0" rtl="0">
              <a:spcBef>
                <a:spcPts val="0"/>
              </a:spcBef>
              <a:buNone/>
            </a:pPr>
            <a:r>
              <a:rPr lang="fr-CA" b="1" i="0" u="none" baseline="0"/>
              <a:t>Objectifs d’apprentissage</a:t>
            </a:r>
          </a:p>
        </p:txBody>
      </p:sp>
      <p:sp>
        <p:nvSpPr>
          <p:cNvPr id="66" name="Shape 66"/>
          <p:cNvSpPr txBox="1">
            <a:spLocks noGrp="1"/>
          </p:cNvSpPr>
          <p:nvPr>
            <p:ph type="body" idx="1"/>
            <p:custDataLst>
              <p:tags r:id="rId2"/>
            </p:custDataLst>
          </p:nvPr>
        </p:nvSpPr>
        <p:spPr>
          <a:prstGeom prst="rect">
            <a:avLst/>
          </a:prstGeom>
        </p:spPr>
        <p:txBody>
          <a:bodyPr lIns="91425" tIns="91425" rIns="91425" bIns="91425" anchor="t" anchorCtr="0">
            <a:noAutofit/>
          </a:bodyPr>
          <a:lstStyle/>
          <a:p>
            <a:pPr marL="457200" lvl="0" indent="-381000" algn="l" rtl="0">
              <a:spcBef>
                <a:spcPts val="0"/>
              </a:spcBef>
              <a:buSzPct val="100000"/>
            </a:pPr>
            <a:r>
              <a:rPr lang="fr-CA" b="0" i="0" u="none" baseline="0" dirty="0"/>
              <a:t>Qu’est-ce que la pleine conscience?</a:t>
            </a:r>
          </a:p>
          <a:p>
            <a:pPr marL="457200" lvl="0" indent="-381000" algn="l" rtl="0">
              <a:spcBef>
                <a:spcPts val="0"/>
              </a:spcBef>
              <a:buSzPct val="100000"/>
            </a:pPr>
            <a:endParaRPr lang="fr-CA" sz="2400" dirty="0"/>
          </a:p>
          <a:p>
            <a:pPr marL="457200" lvl="0" indent="-381000" algn="l" rtl="0">
              <a:spcBef>
                <a:spcPts val="0"/>
              </a:spcBef>
              <a:buSzPct val="100000"/>
            </a:pPr>
            <a:r>
              <a:rPr lang="fr-CA" b="0" i="0" u="none" baseline="0" dirty="0"/>
              <a:t>La vie au-delà de la </a:t>
            </a:r>
            <a:r>
              <a:rPr lang="fr-CA" b="0" i="0" u="none" baseline="0" dirty="0" smtClean="0"/>
              <a:t>pensée</a:t>
            </a:r>
            <a:endParaRPr lang="fr-CA" b="0" i="0" u="none" baseline="0" dirty="0"/>
          </a:p>
          <a:p>
            <a:pPr marL="457200" lvl="0" indent="-381000" algn="l" rtl="0">
              <a:spcBef>
                <a:spcPts val="0"/>
              </a:spcBef>
              <a:buSzPct val="100000"/>
            </a:pPr>
            <a:endParaRPr lang="fr-CA" sz="2400" dirty="0"/>
          </a:p>
          <a:p>
            <a:pPr marL="457200" lvl="0" indent="-381000" algn="l" rtl="0">
              <a:spcBef>
                <a:spcPts val="0"/>
              </a:spcBef>
              <a:buSzPct val="100000"/>
            </a:pPr>
            <a:r>
              <a:rPr lang="fr-CA" b="0" i="0" u="none" baseline="0" dirty="0"/>
              <a:t>Une présence </a:t>
            </a:r>
            <a:r>
              <a:rPr lang="fr-CA" b="0" i="0" u="none" baseline="0" dirty="0" smtClean="0"/>
              <a:t>attentive</a:t>
            </a:r>
            <a:endParaRPr lang="fr-CA" b="0" i="0" u="none" baseline="0" dirty="0"/>
          </a:p>
          <a:p>
            <a:pPr marL="457200" lvl="0" indent="-381000" algn="l" rtl="0">
              <a:spcBef>
                <a:spcPts val="0"/>
              </a:spcBef>
              <a:buSzPct val="100000"/>
            </a:pPr>
            <a:endParaRPr lang="fr-CA" dirty="0"/>
          </a:p>
          <a:p>
            <a:pPr marL="457200" lvl="0" indent="-381000" algn="l" rtl="0">
              <a:spcBef>
                <a:spcPts val="0"/>
              </a:spcBef>
              <a:buSzPct val="100000"/>
            </a:pPr>
            <a:r>
              <a:rPr lang="fr-CA" b="0" i="0" u="none" baseline="0" dirty="0"/>
              <a:t>Techniques et témoignages des travaux de </a:t>
            </a:r>
            <a:r>
              <a:rPr lang="fr-CA" b="0" i="0" u="none" baseline="0" dirty="0" smtClean="0"/>
              <a:t>recherche</a:t>
            </a:r>
            <a:endParaRPr lang="fr-CA" sz="2400" dirty="0"/>
          </a:p>
          <a:p>
            <a:pPr lvl="0" algn="l" rtl="0">
              <a:spcBef>
                <a:spcPts val="0"/>
              </a:spcBef>
              <a:buNone/>
            </a:pPr>
            <a:endParaRPr sz="2400" dirty="0"/>
          </a:p>
          <a:p>
            <a:pPr lvl="0" algn="l" rtl="0">
              <a:spcBef>
                <a:spcPts val="0"/>
              </a:spcBef>
              <a:buNone/>
            </a:pPr>
            <a:endParaRP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Une présence attentive</a:t>
            </a:r>
          </a:p>
        </p:txBody>
      </p:sp>
      <p:sp>
        <p:nvSpPr>
          <p:cNvPr id="3" name="Content Placeholder 2"/>
          <p:cNvSpPr>
            <a:spLocks noGrp="1"/>
          </p:cNvSpPr>
          <p:nvPr>
            <p:ph idx="1"/>
            <p:custDataLst>
              <p:tags r:id="rId2"/>
            </p:custDataLst>
          </p:nvPr>
        </p:nvSpPr>
        <p:spPr/>
        <p:txBody>
          <a:bodyPr/>
          <a:lstStyle/>
          <a:p>
            <a:pPr algn="l" rtl="0"/>
            <a:r>
              <a:rPr lang="fr-CA" sz="2200" b="0" i="0" u="none" baseline="0" dirty="0" smtClean="0"/>
              <a:t>L’ancrage</a:t>
            </a:r>
            <a:r>
              <a:rPr lang="fr-CA" sz="2200" b="0" i="0" u="none" baseline="0" dirty="0"/>
              <a:t> + </a:t>
            </a:r>
            <a:r>
              <a:rPr lang="fr-CA" sz="2200" b="0" i="0" u="none" baseline="0" dirty="0" smtClean="0"/>
              <a:t>l’intégration</a:t>
            </a:r>
            <a:r>
              <a:rPr lang="fr-CA" sz="2200" b="0" i="0" u="none" baseline="0" dirty="0"/>
              <a:t> = </a:t>
            </a:r>
            <a:r>
              <a:rPr lang="fr-CA" sz="2200" b="0" i="0" u="none" baseline="0" dirty="0" smtClean="0"/>
              <a:t>une présence </a:t>
            </a:r>
            <a:r>
              <a:rPr lang="fr-CA" sz="2200" b="0" i="0" u="none" baseline="0" dirty="0"/>
              <a:t>attentive</a:t>
            </a:r>
          </a:p>
          <a:p>
            <a:pPr marL="1057275" lvl="2" indent="-457200" algn="l" rtl="0">
              <a:buFont typeface="+mj-lt"/>
              <a:buAutoNum type="arabicPeriod"/>
            </a:pPr>
            <a:r>
              <a:rPr lang="fr-CA" sz="2200" b="0" i="0" u="none" baseline="0" dirty="0"/>
              <a:t>Prendre racine : </a:t>
            </a:r>
            <a:r>
              <a:rPr lang="fr-CA" sz="2200" b="0" i="0" u="none" baseline="0" dirty="0" smtClean="0"/>
              <a:t>amener </a:t>
            </a:r>
            <a:r>
              <a:rPr lang="fr-CA" sz="2200" b="0" i="0" u="none" baseline="0" dirty="0"/>
              <a:t>la conscience à entrer dans le corps.  Laisser la respiration être le point d’ancrage de son corps.</a:t>
            </a:r>
          </a:p>
          <a:p>
            <a:pPr marL="1057275" lvl="2" indent="-457200" algn="l" rtl="0">
              <a:buFont typeface="+mj-lt"/>
              <a:buAutoNum type="arabicPeriod"/>
            </a:pPr>
            <a:r>
              <a:rPr lang="fr-CA" sz="2200" b="0" i="0" u="none" baseline="0" dirty="0"/>
              <a:t>Travailler de l’intérieur – </a:t>
            </a:r>
            <a:r>
              <a:rPr lang="fr-CA" sz="2200" b="0" i="0" u="none" baseline="0" dirty="0" smtClean="0"/>
              <a:t>former </a:t>
            </a:r>
            <a:r>
              <a:rPr lang="fr-CA" sz="2200" b="0" i="0" u="none" baseline="0" dirty="0"/>
              <a:t>de nouveaux circuits à l’intérieur du corps à mesure que les diverses expériences de la vie se manifestent.  </a:t>
            </a:r>
          </a:p>
          <a:p>
            <a:pPr marL="1057275" lvl="2" indent="-457200" algn="l" rtl="0">
              <a:buFont typeface="+mj-lt"/>
              <a:buAutoNum type="arabicPeriod"/>
            </a:pPr>
            <a:r>
              <a:rPr lang="fr-CA" sz="2200" b="0" i="0" u="none" baseline="0" dirty="0"/>
              <a:t>Utiliser une technique de pleine conscience pour porter son attention ou sa conscience sur son corps. </a:t>
            </a:r>
          </a:p>
          <a:p>
            <a:endParaRPr lang="fr-CA" dirty="0"/>
          </a:p>
        </p:txBody>
      </p:sp>
    </p:spTree>
    <p:extLst>
      <p:ext uri="{BB962C8B-B14F-4D97-AF65-F5344CB8AC3E}">
        <p14:creationId xmlns:p14="http://schemas.microsoft.com/office/powerpoint/2010/main" val="30120859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Une présence attentive</a:t>
            </a:r>
          </a:p>
        </p:txBody>
      </p:sp>
      <p:sp>
        <p:nvSpPr>
          <p:cNvPr id="3" name="Content Placeholder 2"/>
          <p:cNvSpPr>
            <a:spLocks noGrp="1"/>
          </p:cNvSpPr>
          <p:nvPr>
            <p:ph idx="1"/>
            <p:custDataLst>
              <p:tags r:id="rId2"/>
            </p:custDataLst>
          </p:nvPr>
        </p:nvSpPr>
        <p:spPr/>
        <p:txBody>
          <a:bodyPr/>
          <a:lstStyle/>
          <a:p>
            <a:pPr marL="0" indent="0" algn="l" rtl="0">
              <a:buNone/>
            </a:pPr>
            <a:r>
              <a:rPr lang="fr-CA" sz="2000" b="0" i="0" u="none" baseline="0" dirty="0"/>
              <a:t>« </a:t>
            </a:r>
            <a:r>
              <a:rPr lang="fr-CA" sz="2000" dirty="0" smtClean="0"/>
              <a:t>Probablement a</a:t>
            </a:r>
            <a:r>
              <a:rPr lang="fr-CA" sz="2000" b="0" i="0" u="none" baseline="0" dirty="0" smtClean="0"/>
              <a:t>près </a:t>
            </a:r>
            <a:r>
              <a:rPr lang="fr-CA" sz="2000" b="0" i="0" u="none" baseline="0" dirty="0"/>
              <a:t>un mois environ de méditation régulière, j’ai eu une séance où le thème de la compassion a vraiment resurgi. D’un seul coup, tous ces bouleversements en moi, toutes ces choses pesantes, dont je n’avais aucune idée de l’existence. Des larmes ont commencé à couler. Était-ce de la honte ou de la déception? J’ai ressenti tout ça comme un échec. Et peut-être que c’est une perception du monde que j’avais eue pendant si longtemps. Sans crier gare, cette émotion est remontée à la surface. Sur le moment, c’était un peu effrayant, et je voulais </a:t>
            </a:r>
            <a:r>
              <a:rPr lang="fr-CA" sz="2000" b="0" i="0" u="none" baseline="0" dirty="0" smtClean="0"/>
              <a:t>m’éloigner de cette sensation, </a:t>
            </a:r>
            <a:r>
              <a:rPr lang="fr-CA" sz="2000" b="0" i="0" u="none" baseline="0" dirty="0"/>
              <a:t>mais finalement, j’ai décidé de l’affronter. Je suppose que je devais me débarrasser de ce bagage ou de cette émotion que je portais en moi depuis tout ce temps. Je pense qu’à ce moment, je me suis </a:t>
            </a:r>
            <a:r>
              <a:rPr lang="fr-CA" sz="2000" b="0" i="0" u="none" baseline="0" dirty="0" smtClean="0"/>
              <a:t>pardonné.</a:t>
            </a:r>
            <a:r>
              <a:rPr lang="fr-CA" sz="2000" b="0" i="0" u="none" baseline="0" dirty="0"/>
              <a:t> </a:t>
            </a:r>
            <a:r>
              <a:rPr lang="fr-CA" sz="2000" b="0" i="0" u="none" baseline="0" dirty="0" smtClean="0"/>
              <a:t>»</a:t>
            </a:r>
            <a:endParaRPr lang="fr-CA" sz="2000" dirty="0"/>
          </a:p>
        </p:txBody>
      </p:sp>
    </p:spTree>
    <p:extLst>
      <p:ext uri="{BB962C8B-B14F-4D97-AF65-F5344CB8AC3E}">
        <p14:creationId xmlns:p14="http://schemas.microsoft.com/office/powerpoint/2010/main" val="27637131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Une présence attentive</a:t>
            </a:r>
          </a:p>
        </p:txBody>
      </p:sp>
      <p:sp>
        <p:nvSpPr>
          <p:cNvPr id="3" name="Content Placeholder 2"/>
          <p:cNvSpPr>
            <a:spLocks noGrp="1"/>
          </p:cNvSpPr>
          <p:nvPr>
            <p:ph idx="1"/>
            <p:custDataLst>
              <p:tags r:id="rId2"/>
            </p:custDataLst>
          </p:nvPr>
        </p:nvSpPr>
        <p:spPr>
          <a:xfrm>
            <a:off x="457200" y="1177849"/>
            <a:ext cx="8229600" cy="3394472"/>
          </a:xfrm>
        </p:spPr>
        <p:txBody>
          <a:bodyPr/>
          <a:lstStyle/>
          <a:p>
            <a:pPr algn="l" rtl="0"/>
            <a:r>
              <a:rPr lang="fr-CA" sz="2000" b="0" i="0" u="none" baseline="0" dirty="0"/>
              <a:t>Associer corps et esprit par la </a:t>
            </a:r>
            <a:r>
              <a:rPr lang="fr-CA" sz="2000" b="0" i="0" u="none" baseline="0" dirty="0" smtClean="0"/>
              <a:t>respiration</a:t>
            </a:r>
            <a:endParaRPr lang="fr-CA" sz="2000" b="0" i="0" u="none" baseline="0" dirty="0"/>
          </a:p>
          <a:p>
            <a:pPr lvl="1" algn="l" rtl="0"/>
            <a:r>
              <a:rPr lang="fr-CA" sz="2000" b="0" i="0" u="none" baseline="0" dirty="0"/>
              <a:t>Pratique quotidienne du travail de respiration.  Exemples :</a:t>
            </a:r>
          </a:p>
          <a:p>
            <a:pPr lvl="2" algn="l" rtl="0"/>
            <a:r>
              <a:rPr lang="fr-CA" sz="2000" b="0" i="0" u="none" baseline="0" dirty="0"/>
              <a:t>Maîtrise du souffle dans le canal central (D</a:t>
            </a:r>
            <a:r>
              <a:rPr lang="fr-CA" sz="2000" b="0" i="0" u="none" baseline="30000" dirty="0"/>
              <a:t>re</a:t>
            </a:r>
            <a:r>
              <a:rPr lang="fr-CA" sz="2000" b="0" i="0" u="none" baseline="0" dirty="0"/>
              <a:t> Sue </a:t>
            </a:r>
            <a:r>
              <a:rPr lang="fr-CA" sz="2000" b="0" i="0" u="none" baseline="0" dirty="0" err="1"/>
              <a:t>Morter</a:t>
            </a:r>
            <a:r>
              <a:rPr lang="fr-CA" sz="2000" b="0" i="0" u="none" baseline="0" dirty="0"/>
              <a:t>)</a:t>
            </a:r>
          </a:p>
          <a:p>
            <a:pPr lvl="2" algn="l" rtl="0"/>
            <a:r>
              <a:rPr lang="fr-CA" sz="2000" b="0" i="0" u="none" baseline="0" dirty="0" err="1"/>
              <a:t>Sat</a:t>
            </a:r>
            <a:r>
              <a:rPr lang="fr-CA" sz="2000" b="0" i="0" u="none" baseline="0" dirty="0"/>
              <a:t> </a:t>
            </a:r>
            <a:r>
              <a:rPr lang="fr-CA" sz="2000" b="0" i="0" u="none" baseline="0" dirty="0" err="1"/>
              <a:t>Kriya</a:t>
            </a:r>
            <a:r>
              <a:rPr lang="fr-CA" sz="2000" b="0" i="0" u="none" baseline="0" dirty="0"/>
              <a:t> (Yoga </a:t>
            </a:r>
            <a:r>
              <a:rPr lang="fr-CA" sz="2000" b="0" i="0" u="none" baseline="0" dirty="0" err="1"/>
              <a:t>kundalini</a:t>
            </a:r>
            <a:r>
              <a:rPr lang="fr-CA" sz="2000" b="0" i="0" u="none" baseline="0" dirty="0"/>
              <a:t>)</a:t>
            </a:r>
          </a:p>
          <a:p>
            <a:pPr algn="l" rtl="0"/>
            <a:r>
              <a:rPr lang="fr-CA" sz="2000" b="0" i="0" u="none" baseline="0" dirty="0"/>
              <a:t>Détection des émotions ou domaines de tension et résistance pour une intégration dans le corps.</a:t>
            </a:r>
          </a:p>
          <a:p>
            <a:pPr lvl="1" algn="l" rtl="0"/>
            <a:r>
              <a:rPr lang="fr-CA" sz="2000" b="0" i="0" u="none" baseline="0" dirty="0"/>
              <a:t>Dans quelle partie du corps ressentez-vous les tensions?</a:t>
            </a:r>
          </a:p>
          <a:p>
            <a:pPr lvl="1" algn="l" rtl="0"/>
            <a:r>
              <a:rPr lang="fr-CA" sz="2000" b="0" i="0" u="none" baseline="0" dirty="0"/>
              <a:t>Acceptez-les, restez en leur présence, puis respirez à travers ces tensions.</a:t>
            </a:r>
          </a:p>
        </p:txBody>
      </p:sp>
    </p:spTree>
    <p:extLst>
      <p:ext uri="{BB962C8B-B14F-4D97-AF65-F5344CB8AC3E}">
        <p14:creationId xmlns:p14="http://schemas.microsoft.com/office/powerpoint/2010/main" val="3672920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0238" y="0"/>
            <a:ext cx="7886700" cy="1047889"/>
          </a:xfrm>
        </p:spPr>
        <p:txBody>
          <a:bodyPr/>
          <a:lstStyle/>
          <a:p>
            <a:pPr rtl="0"/>
            <a:r>
              <a:rPr lang="fr-CA" b="1" i="0" u="none" baseline="0" dirty="0"/>
              <a:t>Une présence attentive :  </a:t>
            </a:r>
            <a:r>
              <a:rPr lang="fr-CA" dirty="0"/>
              <a:t/>
            </a:r>
            <a:br>
              <a:rPr lang="fr-CA" dirty="0"/>
            </a:br>
            <a:r>
              <a:rPr lang="fr-CA" dirty="0" smtClean="0"/>
              <a:t>e</a:t>
            </a:r>
            <a:r>
              <a:rPr lang="fr-CA" b="1" i="0" u="none" baseline="0" dirty="0" smtClean="0"/>
              <a:t>n </a:t>
            </a:r>
            <a:r>
              <a:rPr lang="fr-CA" b="1" i="0" u="none" baseline="0" dirty="0"/>
              <a:t>harmonie avec son cœur</a:t>
            </a:r>
            <a:r>
              <a:rPr lang="fr-CA" b="0" i="0" u="none" baseline="0" dirty="0"/>
              <a:t> </a:t>
            </a:r>
          </a:p>
        </p:txBody>
      </p:sp>
      <p:sp>
        <p:nvSpPr>
          <p:cNvPr id="3" name="Text Placeholder 2"/>
          <p:cNvSpPr>
            <a:spLocks noGrp="1"/>
          </p:cNvSpPr>
          <p:nvPr>
            <p:ph type="body" idx="1"/>
            <p:custDataLst>
              <p:tags r:id="rId2"/>
            </p:custDataLst>
          </p:nvPr>
        </p:nvSpPr>
        <p:spPr>
          <a:xfrm>
            <a:off x="630239" y="1260872"/>
            <a:ext cx="3868737" cy="421090"/>
          </a:xfrm>
        </p:spPr>
        <p:txBody>
          <a:bodyPr>
            <a:noAutofit/>
          </a:bodyPr>
          <a:lstStyle/>
          <a:p>
            <a:pPr algn="l" rtl="0"/>
            <a:r>
              <a:rPr lang="fr-CA" b="1" i="0" u="none" baseline="0"/>
              <a:t>Cœur physique </a:t>
            </a:r>
          </a:p>
        </p:txBody>
      </p:sp>
      <p:sp>
        <p:nvSpPr>
          <p:cNvPr id="4" name="Content Placeholder 3"/>
          <p:cNvSpPr>
            <a:spLocks noGrp="1"/>
          </p:cNvSpPr>
          <p:nvPr>
            <p:ph sz="half" idx="2"/>
            <p:custDataLst>
              <p:tags r:id="rId3"/>
            </p:custDataLst>
          </p:nvPr>
        </p:nvSpPr>
        <p:spPr/>
        <p:txBody>
          <a:bodyPr/>
          <a:lstStyle/>
          <a:p>
            <a:endParaRPr lang="fr-CA" dirty="0"/>
          </a:p>
        </p:txBody>
      </p:sp>
      <p:sp>
        <p:nvSpPr>
          <p:cNvPr id="5" name="Text Placeholder 4"/>
          <p:cNvSpPr>
            <a:spLocks noGrp="1"/>
          </p:cNvSpPr>
          <p:nvPr>
            <p:ph type="body" sz="quarter" idx="3"/>
            <p:custDataLst>
              <p:tags r:id="rId4"/>
            </p:custDataLst>
          </p:nvPr>
        </p:nvSpPr>
        <p:spPr>
          <a:xfrm>
            <a:off x="4629150" y="1260872"/>
            <a:ext cx="3887788" cy="421090"/>
          </a:xfrm>
        </p:spPr>
        <p:txBody>
          <a:bodyPr/>
          <a:lstStyle/>
          <a:p>
            <a:pPr algn="l" rtl="0"/>
            <a:r>
              <a:rPr lang="fr-CA" b="1" i="0" u="none" baseline="0"/>
              <a:t>Cœur émotionnel ou spirituel</a:t>
            </a:r>
          </a:p>
        </p:txBody>
      </p:sp>
      <p:sp>
        <p:nvSpPr>
          <p:cNvPr id="6" name="Content Placeholder 5"/>
          <p:cNvSpPr>
            <a:spLocks noGrp="1"/>
          </p:cNvSpPr>
          <p:nvPr>
            <p:ph sz="quarter" idx="4"/>
            <p:custDataLst>
              <p:tags r:id="rId5"/>
            </p:custDataLst>
          </p:nvPr>
        </p:nvSpPr>
        <p:spPr/>
        <p:txBody>
          <a:bodyPr/>
          <a:lstStyle/>
          <a:p>
            <a:endParaRPr lang="fr-CA" dirty="0"/>
          </a:p>
        </p:txBody>
      </p:sp>
      <p:sp>
        <p:nvSpPr>
          <p:cNvPr id="7" name="Content Placeholder 2"/>
          <p:cNvSpPr txBox="1">
            <a:spLocks/>
          </p:cNvSpPr>
          <p:nvPr>
            <p:custDataLst>
              <p:tags r:id="rId6"/>
            </p:custDataLst>
          </p:nvPr>
        </p:nvSpPr>
        <p:spPr bwMode="auto">
          <a:xfrm>
            <a:off x="287338" y="1148006"/>
            <a:ext cx="8229600" cy="475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1" fontAlgn="base" hangingPunct="1">
              <a:spcBef>
                <a:spcPct val="20000"/>
              </a:spcBef>
              <a:spcAft>
                <a:spcPct val="0"/>
              </a:spcAft>
              <a:buNone/>
              <a:defRPr sz="1800" b="1" kern="1200">
                <a:solidFill>
                  <a:schemeClr val="tx1"/>
                </a:solidFill>
                <a:latin typeface="+mn-lt"/>
                <a:ea typeface="+mn-ea"/>
                <a:cs typeface="+mn-cs"/>
              </a:defRPr>
            </a:lvl1pPr>
            <a:lvl2pPr marL="342900" indent="0" algn="l" rtl="0" eaLnBrk="1" fontAlgn="base" hangingPunct="1">
              <a:spcBef>
                <a:spcPct val="20000"/>
              </a:spcBef>
              <a:spcAft>
                <a:spcPct val="0"/>
              </a:spcAft>
              <a:buNone/>
              <a:defRPr sz="1500" b="1" kern="1200">
                <a:solidFill>
                  <a:schemeClr val="tx1"/>
                </a:solidFill>
                <a:latin typeface="+mn-lt"/>
                <a:ea typeface="+mn-ea"/>
                <a:cs typeface="+mn-cs"/>
              </a:defRPr>
            </a:lvl2pPr>
            <a:lvl3pPr marL="685800" indent="0" algn="l" rtl="0" eaLnBrk="1" fontAlgn="base" hangingPunct="1">
              <a:spcBef>
                <a:spcPct val="20000"/>
              </a:spcBef>
              <a:spcAft>
                <a:spcPct val="0"/>
              </a:spcAft>
              <a:buNone/>
              <a:defRPr sz="1350" b="1" kern="1200">
                <a:solidFill>
                  <a:schemeClr val="tx1"/>
                </a:solidFill>
                <a:latin typeface="+mn-lt"/>
                <a:ea typeface="+mn-ea"/>
                <a:cs typeface="+mn-cs"/>
              </a:defRPr>
            </a:lvl3pPr>
            <a:lvl4pPr marL="1028700" indent="0" algn="l" rtl="0" eaLnBrk="1" fontAlgn="base" hangingPunct="1">
              <a:spcBef>
                <a:spcPct val="20000"/>
              </a:spcBef>
              <a:spcAft>
                <a:spcPct val="0"/>
              </a:spcAft>
              <a:buNone/>
              <a:defRPr sz="1200" b="1" kern="1200">
                <a:solidFill>
                  <a:schemeClr val="tx1"/>
                </a:solidFill>
                <a:latin typeface="+mn-lt"/>
                <a:ea typeface="+mn-ea"/>
                <a:cs typeface="+mn-cs"/>
              </a:defRPr>
            </a:lvl4pPr>
            <a:lvl5pPr marL="1371600" indent="0" algn="l" rtl="0" eaLnBrk="1" fontAlgn="base" hangingPunct="1">
              <a:spcBef>
                <a:spcPct val="20000"/>
              </a:spcBef>
              <a:spcAft>
                <a:spcPct val="0"/>
              </a:spcAft>
              <a:buNone/>
              <a:defRPr sz="1200" b="1" kern="120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b="1" kern="1200">
                <a:solidFill>
                  <a:schemeClr val="tx1"/>
                </a:solidFill>
                <a:latin typeface="+mn-lt"/>
                <a:ea typeface="+mn-ea"/>
                <a:cs typeface="+mn-cs"/>
              </a:defRPr>
            </a:lvl9pPr>
          </a:lstStyle>
          <a:p>
            <a:pPr algn="l" rtl="0"/>
            <a:r>
              <a:rPr lang="fr-CA" b="1" i="0" u="none" baseline="0" dirty="0"/>
              <a:t>Exerçons-nous :  </a:t>
            </a:r>
            <a:r>
              <a:rPr lang="fr-CA" b="1" i="0" u="none" baseline="0" dirty="0" smtClean="0"/>
              <a:t>apprendre </a:t>
            </a:r>
            <a:r>
              <a:rPr lang="fr-CA" b="1" i="0" u="none" baseline="0" dirty="0"/>
              <a:t>à mieux connaître son cœur.</a:t>
            </a:r>
            <a:endParaRPr lang="fr-CA" dirty="0"/>
          </a:p>
        </p:txBody>
      </p:sp>
      <p:pic>
        <p:nvPicPr>
          <p:cNvPr id="8" name="Picture 2" descr="Image result for heart"/>
          <p:cNvPicPr>
            <a:picLocks noChangeAspect="1" noChangeArrowheads="1"/>
          </p:cNvPicPr>
          <p:nvPr>
            <p:custDataLst>
              <p:tags r:id="rId7"/>
            </p:custDataLst>
          </p:nvPr>
        </p:nvPicPr>
        <p:blipFill>
          <a:blip r:embed="rId12">
            <a:extLst>
              <a:ext uri="{28A0092B-C50C-407E-A947-70E740481C1C}">
                <a14:useLocalDpi xmlns:a14="http://schemas.microsoft.com/office/drawing/2010/main" val="0"/>
              </a:ext>
            </a:extLst>
          </a:blip>
          <a:srcRect/>
          <a:stretch>
            <a:fillRect/>
          </a:stretch>
        </p:blipFill>
        <p:spPr bwMode="auto">
          <a:xfrm>
            <a:off x="688976" y="1878806"/>
            <a:ext cx="3810000" cy="267895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heart"/>
          <p:cNvPicPr>
            <a:picLocks noChangeAspect="1" noChangeArrowheads="1"/>
          </p:cNvPicPr>
          <p:nvPr>
            <p:custDataLst>
              <p:tags r:id="rId8"/>
            </p:custDataLst>
          </p:nvPr>
        </p:nvPicPr>
        <p:blipFill>
          <a:blip r:embed="rId13">
            <a:extLst>
              <a:ext uri="{28A0092B-C50C-407E-A947-70E740481C1C}">
                <a14:useLocalDpi xmlns:a14="http://schemas.microsoft.com/office/drawing/2010/main" val="0"/>
              </a:ext>
            </a:extLst>
          </a:blip>
          <a:srcRect/>
          <a:stretch>
            <a:fillRect/>
          </a:stretch>
        </p:blipFill>
        <p:spPr bwMode="auto">
          <a:xfrm>
            <a:off x="4629150" y="1878806"/>
            <a:ext cx="3887788" cy="27634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custDataLst>
              <p:tags r:id="rId9"/>
            </p:custDataLst>
          </p:nvPr>
        </p:nvSpPr>
        <p:spPr>
          <a:xfrm>
            <a:off x="632010" y="1305289"/>
            <a:ext cx="2474259" cy="369332"/>
          </a:xfrm>
          <a:prstGeom prst="rect">
            <a:avLst/>
          </a:prstGeom>
          <a:solidFill>
            <a:schemeClr val="bg1"/>
          </a:solidFill>
        </p:spPr>
        <p:txBody>
          <a:bodyPr wrap="square" rtlCol="0">
            <a:spAutoFit/>
          </a:bodyPr>
          <a:lstStyle/>
          <a:p>
            <a:pPr algn="l" rtl="0"/>
            <a:r>
              <a:rPr lang="fr-CA" b="1" i="0" u="none" baseline="0" dirty="0" smtClean="0">
                <a:latin typeface="+mn-lt"/>
              </a:rPr>
              <a:t>Votre</a:t>
            </a:r>
            <a:r>
              <a:rPr lang="fr-CA" b="1" i="0" u="none" dirty="0" smtClean="0">
                <a:latin typeface="+mn-lt"/>
              </a:rPr>
              <a:t> c</a:t>
            </a:r>
            <a:r>
              <a:rPr lang="fr-CA" b="1" i="0" u="none" baseline="0" dirty="0" smtClean="0">
                <a:latin typeface="+mn-lt"/>
              </a:rPr>
              <a:t>œur </a:t>
            </a:r>
            <a:r>
              <a:rPr lang="fr-CA" b="1" i="0" u="none" baseline="0" dirty="0">
                <a:latin typeface="+mn-lt"/>
              </a:rPr>
              <a:t>physique</a:t>
            </a:r>
            <a:endParaRPr lang="fr-CA" b="1" dirty="0">
              <a:latin typeface="+mn-lt"/>
            </a:endParaRPr>
          </a:p>
        </p:txBody>
      </p:sp>
      <p:sp>
        <p:nvSpPr>
          <p:cNvPr id="11" name="TextBox 10"/>
          <p:cNvSpPr txBox="1"/>
          <p:nvPr>
            <p:custDataLst>
              <p:tags r:id="rId10"/>
            </p:custDataLst>
          </p:nvPr>
        </p:nvSpPr>
        <p:spPr>
          <a:xfrm>
            <a:off x="4629150" y="1305289"/>
            <a:ext cx="3714568" cy="646331"/>
          </a:xfrm>
          <a:prstGeom prst="rect">
            <a:avLst/>
          </a:prstGeom>
          <a:solidFill>
            <a:schemeClr val="bg1"/>
          </a:solidFill>
        </p:spPr>
        <p:txBody>
          <a:bodyPr wrap="square" rtlCol="0">
            <a:spAutoFit/>
          </a:bodyPr>
          <a:lstStyle/>
          <a:p>
            <a:pPr algn="l" rtl="0"/>
            <a:r>
              <a:rPr lang="fr-CA" b="1" i="0" u="none" baseline="0" dirty="0" smtClean="0">
                <a:latin typeface="+mn-lt"/>
              </a:rPr>
              <a:t>Votre</a:t>
            </a:r>
            <a:r>
              <a:rPr lang="fr-CA" b="1" i="0" u="none" dirty="0" smtClean="0">
                <a:latin typeface="+mn-lt"/>
              </a:rPr>
              <a:t> c</a:t>
            </a:r>
            <a:r>
              <a:rPr lang="fr-CA" b="1" i="0" u="none" baseline="0" dirty="0" smtClean="0">
                <a:latin typeface="+mn-lt"/>
              </a:rPr>
              <a:t>œur </a:t>
            </a:r>
            <a:r>
              <a:rPr lang="fr-CA" b="1" i="0" u="none" baseline="0" dirty="0">
                <a:latin typeface="+mn-lt"/>
              </a:rPr>
              <a:t>émotionnel ou spirituel</a:t>
            </a:r>
            <a:endParaRPr lang="fr-CA" b="1" dirty="0">
              <a:latin typeface="+mn-lt"/>
            </a:endParaRPr>
          </a:p>
        </p:txBody>
      </p:sp>
    </p:spTree>
    <p:extLst>
      <p:ext uri="{BB962C8B-B14F-4D97-AF65-F5344CB8AC3E}">
        <p14:creationId xmlns:p14="http://schemas.microsoft.com/office/powerpoint/2010/main" val="873118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Une présence attentive</a:t>
            </a:r>
          </a:p>
        </p:txBody>
      </p:sp>
      <p:sp>
        <p:nvSpPr>
          <p:cNvPr id="3" name="Content Placeholder 2"/>
          <p:cNvSpPr>
            <a:spLocks noGrp="1"/>
          </p:cNvSpPr>
          <p:nvPr>
            <p:ph idx="1"/>
            <p:custDataLst>
              <p:tags r:id="rId2"/>
            </p:custDataLst>
          </p:nvPr>
        </p:nvSpPr>
        <p:spPr/>
        <p:txBody>
          <a:bodyPr/>
          <a:lstStyle/>
          <a:p>
            <a:pPr algn="l" rtl="0"/>
            <a:r>
              <a:rPr lang="fr-CA" b="0" i="0" u="none" baseline="0" dirty="0"/>
              <a:t>Quelle a été votre expérience?</a:t>
            </a:r>
          </a:p>
          <a:p>
            <a:endParaRPr lang="fr-CA" dirty="0"/>
          </a:p>
          <a:p>
            <a:pPr algn="l" rtl="0"/>
            <a:r>
              <a:rPr lang="fr-CA" b="0" i="0" u="none" baseline="0" dirty="0"/>
              <a:t>Dans une présence attentive, nous percevons mieux le cœur de la vie, y compris le cœur des uns des autres. </a:t>
            </a:r>
          </a:p>
          <a:p>
            <a:endParaRPr lang="fr-CA" dirty="0"/>
          </a:p>
          <a:p>
            <a:pPr algn="l" rtl="0"/>
            <a:r>
              <a:rPr lang="fr-CA" b="0" i="0" u="none" baseline="0" dirty="0"/>
              <a:t>« Tout est une occasion de révéler notre </a:t>
            </a:r>
            <a:r>
              <a:rPr lang="fr-CA" b="0" i="0" u="none" baseline="0" dirty="0" smtClean="0"/>
              <a:t>grandeur</a:t>
            </a:r>
            <a:r>
              <a:rPr lang="fr-CA" b="0" i="0" u="none" baseline="0" dirty="0"/>
              <a:t> – toute la résistance et la friction. » [Traduction] (D</a:t>
            </a:r>
            <a:r>
              <a:rPr lang="fr-CA" b="0" i="0" u="none" baseline="30000" dirty="0"/>
              <a:t>re</a:t>
            </a:r>
            <a:r>
              <a:rPr lang="fr-CA" b="0" i="0" u="none" baseline="0" dirty="0"/>
              <a:t> Sue </a:t>
            </a:r>
            <a:r>
              <a:rPr lang="fr-CA" b="0" i="0" u="none" baseline="0" dirty="0" err="1"/>
              <a:t>Morter</a:t>
            </a:r>
            <a:r>
              <a:rPr lang="fr-CA" b="0" i="0" u="none" baseline="0" dirty="0"/>
              <a:t>)</a:t>
            </a:r>
          </a:p>
          <a:p>
            <a:endParaRPr lang="fr-CA" dirty="0"/>
          </a:p>
          <a:p>
            <a:endParaRPr lang="fr-CA" dirty="0"/>
          </a:p>
        </p:txBody>
      </p:sp>
    </p:spTree>
    <p:extLst>
      <p:ext uri="{BB962C8B-B14F-4D97-AF65-F5344CB8AC3E}">
        <p14:creationId xmlns:p14="http://schemas.microsoft.com/office/powerpoint/2010/main" val="2865158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Une présence attentive</a:t>
            </a:r>
          </a:p>
        </p:txBody>
      </p:sp>
      <p:sp>
        <p:nvSpPr>
          <p:cNvPr id="3" name="Text Placeholder 2"/>
          <p:cNvSpPr>
            <a:spLocks noGrp="1"/>
          </p:cNvSpPr>
          <p:nvPr>
            <p:ph type="body" idx="1"/>
            <p:custDataLst>
              <p:tags r:id="rId2"/>
            </p:custDataLst>
          </p:nvPr>
        </p:nvSpPr>
        <p:spPr>
          <a:xfrm>
            <a:off x="311700" y="1171600"/>
            <a:ext cx="8520600" cy="3520540"/>
          </a:xfrm>
        </p:spPr>
        <p:txBody>
          <a:bodyPr/>
          <a:lstStyle/>
          <a:p>
            <a:pPr marL="0" indent="0" algn="l" rtl="0">
              <a:buNone/>
            </a:pPr>
            <a:r>
              <a:rPr lang="fr-CA" sz="2000" b="0" i="0" u="none" baseline="0" dirty="0"/>
              <a:t> « Ma définition globale du </a:t>
            </a:r>
            <a:r>
              <a:rPr lang="fr-CA" sz="2000" b="0" i="0" u="none" baseline="0" dirty="0" smtClean="0"/>
              <a:t>soi </a:t>
            </a:r>
            <a:r>
              <a:rPr lang="fr-CA" sz="2000" b="0" i="0" u="none" baseline="0" dirty="0"/>
              <a:t>a radicalement changé au cours de l’année. Et cela </a:t>
            </a:r>
            <a:r>
              <a:rPr lang="fr-CA" sz="2000" b="0" i="0" u="none" baseline="0" dirty="0" smtClean="0"/>
              <a:t>a eu </a:t>
            </a:r>
            <a:r>
              <a:rPr lang="fr-CA" sz="2000" b="0" i="0" u="none" baseline="0" dirty="0"/>
              <a:t>de profondes répercussions sur la façon dont j’interprète la compassion de soi.  Le </a:t>
            </a:r>
            <a:r>
              <a:rPr lang="fr-CA" sz="2000" b="0" i="0" u="none" baseline="0" dirty="0" smtClean="0"/>
              <a:t>soi </a:t>
            </a:r>
            <a:r>
              <a:rPr lang="fr-CA" sz="2000" b="0" i="0" u="none" baseline="0" dirty="0"/>
              <a:t>n’est plus une seule entité distincte, mais plus un concept ancré dans une relation aux autres éléments perçus comme extérieurs à soi. Ainsi, dans une discussion sur </a:t>
            </a:r>
            <a:r>
              <a:rPr lang="fr-CA" sz="2000" b="0" i="0" u="none" baseline="0" dirty="0" smtClean="0"/>
              <a:t>le soi, alors je parle de moi, </a:t>
            </a:r>
            <a:r>
              <a:rPr lang="fr-CA" sz="2000" b="0" i="0" u="none" baseline="0" dirty="0"/>
              <a:t>bien sûr, mais aussi de vous, et de tous ces éléments qui nous entourent, car </a:t>
            </a:r>
            <a:r>
              <a:rPr lang="fr-CA" sz="2000" b="0" i="0" u="none" baseline="0" dirty="0" smtClean="0"/>
              <a:t>ils sont tous interdépendants </a:t>
            </a:r>
            <a:r>
              <a:rPr lang="fr-CA" sz="2000" b="0" i="0" u="none" baseline="0" dirty="0"/>
              <a:t>d’une certaine façon. Ces deux ensembles ne forment plus qu’un seul et même noyau, une sphère interne et externe. Pour ainsi dire, nous pouvons finalement supprimer </a:t>
            </a:r>
            <a:r>
              <a:rPr lang="fr-CA" sz="2000" b="0" i="0" u="none" baseline="0" dirty="0" smtClean="0"/>
              <a:t>le soi </a:t>
            </a:r>
            <a:r>
              <a:rPr lang="fr-CA" sz="2000" b="0" i="0" u="none" baseline="0" dirty="0"/>
              <a:t>et évoquer tout simplement la compassion. »</a:t>
            </a:r>
            <a:endParaRPr lang="fr-CA" sz="2000" dirty="0"/>
          </a:p>
        </p:txBody>
      </p:sp>
    </p:spTree>
    <p:extLst>
      <p:ext uri="{BB962C8B-B14F-4D97-AF65-F5344CB8AC3E}">
        <p14:creationId xmlns:p14="http://schemas.microsoft.com/office/powerpoint/2010/main" val="26204610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Une présence attentive</a:t>
            </a:r>
          </a:p>
        </p:txBody>
      </p:sp>
      <p:sp>
        <p:nvSpPr>
          <p:cNvPr id="3" name="Content Placeholder 2"/>
          <p:cNvSpPr>
            <a:spLocks noGrp="1"/>
          </p:cNvSpPr>
          <p:nvPr>
            <p:ph idx="1"/>
            <p:custDataLst>
              <p:tags r:id="rId2"/>
            </p:custDataLst>
          </p:nvPr>
        </p:nvSpPr>
        <p:spPr/>
        <p:txBody>
          <a:bodyPr/>
          <a:lstStyle/>
          <a:p>
            <a:pPr algn="l" rtl="0"/>
            <a:r>
              <a:rPr lang="fr-CA" b="0" i="0" u="none" baseline="0"/>
              <a:t>Espace réservé aux nouvelles idées depuis août</a:t>
            </a:r>
            <a:r>
              <a:rPr lang="fr-CA" b="0" i="0" u="none" baseline="0">
                <a:sym typeface="Wingdings" panose="05000000000000000000" pitchFamily="2" charset="2"/>
              </a:rPr>
              <a:t></a:t>
            </a:r>
          </a:p>
          <a:p>
            <a:pPr algn="l" rtl="0"/>
            <a:r>
              <a:rPr lang="fr-CA" b="0" i="0" u="none" baseline="0">
                <a:sym typeface="Wingdings" panose="05000000000000000000" pitchFamily="2" charset="2"/>
              </a:rPr>
              <a:t>Questions et discussion</a:t>
            </a:r>
            <a:endParaRPr lang="fr-CA" dirty="0"/>
          </a:p>
        </p:txBody>
      </p:sp>
    </p:spTree>
    <p:extLst>
      <p:ext uri="{BB962C8B-B14F-4D97-AF65-F5344CB8AC3E}">
        <p14:creationId xmlns:p14="http://schemas.microsoft.com/office/powerpoint/2010/main" val="4210474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05979"/>
            <a:ext cx="8229600" cy="801863"/>
          </a:xfrm>
        </p:spPr>
        <p:txBody>
          <a:bodyPr/>
          <a:lstStyle/>
          <a:p>
            <a:pPr rtl="0"/>
            <a:r>
              <a:rPr lang="fr-CA"/>
              <a:t/>
            </a:r>
            <a:br>
              <a:rPr lang="fr-CA"/>
            </a:br>
            <a:r>
              <a:rPr lang="fr-CA" b="1" i="0" u="none" baseline="0"/>
              <a:t>Merci! </a:t>
            </a:r>
            <a:r>
              <a:rPr lang="fr-CA"/>
              <a:t/>
            </a:r>
            <a:br>
              <a:rPr lang="fr-CA"/>
            </a:br>
            <a:endParaRPr lang="fr-CA" dirty="0"/>
          </a:p>
        </p:txBody>
      </p:sp>
      <p:pic>
        <p:nvPicPr>
          <p:cNvPr id="4" name="Picture 2" descr="http://www.designzzz.com/wp-content/uploads/2010/05/HDR_Trees_by_Korbdog.jpg"/>
          <p:cNvPicPr>
            <a:picLocks noGrp="1" noChangeAspect="1" noChangeArrowheads="1"/>
          </p:cNvPicPr>
          <p:nvPr>
            <p:ph idx="1"/>
            <p:custDataLst>
              <p:tags r:id="rId2"/>
            </p:custDataLst>
          </p:nvPr>
        </p:nvPicPr>
        <p:blipFill rotWithShape="1">
          <a:blip r:embed="rId4" cstate="print"/>
          <a:srcRect t="4190" b="6957"/>
          <a:stretch/>
        </p:blipFill>
        <p:spPr bwMode="auto">
          <a:xfrm>
            <a:off x="647422" y="1007843"/>
            <a:ext cx="7909226" cy="4135658"/>
          </a:xfrm>
          <a:prstGeom prst="rect">
            <a:avLst/>
          </a:prstGeom>
          <a:noFill/>
        </p:spPr>
      </p:pic>
    </p:spTree>
    <p:extLst>
      <p:ext uri="{BB962C8B-B14F-4D97-AF65-F5344CB8AC3E}">
        <p14:creationId xmlns:p14="http://schemas.microsoft.com/office/powerpoint/2010/main" val="32412795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custDataLst>
              <p:tags r:id="rId1"/>
            </p:custDataLst>
          </p:nvPr>
        </p:nvSpPr>
        <p:spPr>
          <a:prstGeom prst="rect">
            <a:avLst/>
          </a:prstGeom>
        </p:spPr>
        <p:txBody>
          <a:bodyPr lIns="91425" tIns="91425" rIns="91425" bIns="91425" anchor="t" anchorCtr="0">
            <a:noAutofit/>
          </a:bodyPr>
          <a:lstStyle/>
          <a:p>
            <a:pPr lvl="0" rtl="0">
              <a:spcBef>
                <a:spcPts val="0"/>
              </a:spcBef>
              <a:buNone/>
            </a:pPr>
            <a:r>
              <a:rPr lang="fr-CA" b="1" i="0" u="none" baseline="0"/>
              <a:t>Pleine conscience </a:t>
            </a:r>
          </a:p>
        </p:txBody>
      </p:sp>
      <p:sp>
        <p:nvSpPr>
          <p:cNvPr id="84" name="Shape 84"/>
          <p:cNvSpPr txBox="1">
            <a:spLocks noGrp="1"/>
          </p:cNvSpPr>
          <p:nvPr>
            <p:ph type="body" idx="1"/>
            <p:custDataLst>
              <p:tags r:id="rId2"/>
            </p:custDataLst>
          </p:nvPr>
        </p:nvSpPr>
        <p:spPr>
          <a:xfrm>
            <a:off x="311700" y="1171599"/>
            <a:ext cx="8520600" cy="3767496"/>
          </a:xfrm>
          <a:prstGeom prst="rect">
            <a:avLst/>
          </a:prstGeom>
        </p:spPr>
        <p:txBody>
          <a:bodyPr lIns="91425" tIns="91425" rIns="91425" bIns="91425" anchor="t" anchorCtr="0">
            <a:noAutofit/>
          </a:bodyPr>
          <a:lstStyle/>
          <a:p>
            <a:pPr marL="419100" indent="-342900" algn="l" rtl="0">
              <a:buSzPct val="100000"/>
            </a:pPr>
            <a:r>
              <a:rPr lang="fr-CA" sz="2400" b="0" i="0" u="none" baseline="0" dirty="0" smtClean="0"/>
              <a:t>Une manière </a:t>
            </a:r>
            <a:r>
              <a:rPr lang="fr-CA" sz="2400" b="0" i="0" u="none" baseline="0" dirty="0"/>
              <a:t>de prêter attention au moment présent </a:t>
            </a:r>
            <a:r>
              <a:rPr lang="fr-CA" sz="2400" b="0" i="0" u="none" baseline="0" dirty="0" smtClean="0"/>
              <a:t>avec  </a:t>
            </a:r>
            <a:r>
              <a:rPr lang="fr-CA" sz="2400" b="0" i="0" u="none" baseline="0" dirty="0"/>
              <a:t>tout son être : </a:t>
            </a:r>
            <a:r>
              <a:rPr lang="fr-CA" sz="2400" b="0" i="0" u="none" baseline="0" dirty="0" smtClean="0"/>
              <a:t>votre conscience</a:t>
            </a:r>
            <a:r>
              <a:rPr lang="fr-CA" sz="2400" b="0" i="0" u="none" baseline="0" dirty="0"/>
              <a:t>, </a:t>
            </a:r>
            <a:r>
              <a:rPr lang="fr-CA" sz="2400" b="0" i="0" u="none" baseline="0" dirty="0" smtClean="0"/>
              <a:t>votre corps </a:t>
            </a:r>
            <a:r>
              <a:rPr lang="fr-CA" sz="2400" b="0" i="0" u="none" baseline="0" dirty="0"/>
              <a:t>et </a:t>
            </a:r>
            <a:r>
              <a:rPr lang="fr-CA" sz="2400" b="0" i="0" u="none" baseline="0" dirty="0" smtClean="0"/>
              <a:t>votre esprit</a:t>
            </a:r>
            <a:r>
              <a:rPr lang="fr-CA" sz="2400" b="0" i="0" u="none" baseline="0" dirty="0"/>
              <a:t>.</a:t>
            </a:r>
          </a:p>
          <a:p>
            <a:pPr marL="419100" indent="-342900" algn="l" rtl="0">
              <a:buSzPct val="100000"/>
            </a:pPr>
            <a:r>
              <a:rPr lang="fr-CA" b="0" i="0" u="none" baseline="0" dirty="0"/>
              <a:t>La pleine conscience est une invitation à mieux connaître son corps, son esprit, son cœur et sa vie par une attention active qui s’opère à un nouveau niveau, plus systématique et bienveillant.</a:t>
            </a:r>
          </a:p>
          <a:p>
            <a:pPr marL="419100" indent="-342900" algn="l" rtl="0">
              <a:buSzPct val="100000"/>
            </a:pPr>
            <a:r>
              <a:rPr lang="fr-CA" b="0" i="0" u="none" baseline="0" dirty="0"/>
              <a:t>Une autre façon d’être et de vivre l’existence.</a:t>
            </a:r>
          </a:p>
          <a:p>
            <a:pPr marL="419100" indent="-342900" algn="l" rtl="0">
              <a:buSzPct val="100000"/>
            </a:pPr>
            <a:r>
              <a:rPr lang="fr-CA" b="0" i="0" u="none" baseline="0" dirty="0"/>
              <a:t>Un acte radical de lucidité, de compassion de soi et, en fin de compte, d’amour</a:t>
            </a:r>
            <a:r>
              <a:rPr lang="fr-CA" b="0" i="0" u="none" baseline="0" dirty="0" smtClean="0"/>
              <a:t>.</a:t>
            </a:r>
            <a:r>
              <a:rPr lang="fr-CA" b="0" i="0" u="none" baseline="0" dirty="0"/>
              <a:t>	(</a:t>
            </a:r>
            <a:r>
              <a:rPr lang="fr-CA" b="0" i="0" u="none" baseline="0" dirty="0" err="1"/>
              <a:t>Kabat-Zinn</a:t>
            </a:r>
            <a:r>
              <a:rPr lang="fr-CA" b="0" i="0" u="none" baseline="0" dirty="0"/>
              <a:t>, 2013) [Traduction] </a:t>
            </a:r>
            <a:endParaRPr lang="fr-CA" dirty="0"/>
          </a:p>
          <a:p>
            <a:pPr marL="457200" lvl="0" indent="-381000" algn="l" rtl="0">
              <a:spcBef>
                <a:spcPts val="0"/>
              </a:spcBef>
              <a:buSzPct val="100000"/>
            </a:pPr>
            <a:endParaRPr lang="fr-CA" sz="2400" dirty="0"/>
          </a:p>
          <a:p>
            <a:pPr marL="457200" lvl="0" indent="-381000" algn="l" rtl="0">
              <a:spcBef>
                <a:spcPts val="0"/>
              </a:spcBef>
              <a:buSzPct val="100000"/>
            </a:pPr>
            <a:endParaRPr lang="fr-CA"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Pleine conscience</a:t>
            </a:r>
          </a:p>
        </p:txBody>
      </p:sp>
      <p:sp>
        <p:nvSpPr>
          <p:cNvPr id="3" name="Content Placeholder 2"/>
          <p:cNvSpPr>
            <a:spLocks noGrp="1"/>
          </p:cNvSpPr>
          <p:nvPr>
            <p:ph idx="1"/>
            <p:custDataLst>
              <p:tags r:id="rId2"/>
            </p:custDataLst>
          </p:nvPr>
        </p:nvSpPr>
        <p:spPr/>
        <p:txBody>
          <a:bodyPr/>
          <a:lstStyle/>
          <a:p>
            <a:pPr algn="l" rtl="0">
              <a:lnSpc>
                <a:spcPct val="90000"/>
              </a:lnSpc>
            </a:pPr>
            <a:r>
              <a:rPr lang="fr-CA" b="0" i="0" u="none" baseline="0" dirty="0"/>
              <a:t>Réduction </a:t>
            </a:r>
            <a:r>
              <a:rPr lang="fr-CA" b="0" i="0" u="none" baseline="0" dirty="0" smtClean="0"/>
              <a:t>du </a:t>
            </a:r>
            <a:r>
              <a:rPr lang="fr-CA" b="0" i="0" u="none" baseline="0" dirty="0"/>
              <a:t>stress par la pleine conscience (RSPC)</a:t>
            </a:r>
          </a:p>
          <a:p>
            <a:pPr algn="l" rtl="0">
              <a:lnSpc>
                <a:spcPct val="90000"/>
              </a:lnSpc>
            </a:pPr>
            <a:r>
              <a:rPr lang="fr-CA" b="0" i="0" u="none" baseline="0" dirty="0"/>
              <a:t>Fondateur :  Jon </a:t>
            </a:r>
            <a:r>
              <a:rPr lang="fr-CA" b="0" i="0" u="none" baseline="0" dirty="0" err="1"/>
              <a:t>Kabat-Zinn</a:t>
            </a:r>
            <a:endParaRPr lang="fr-CA" b="0" i="0" u="none" baseline="0" dirty="0"/>
          </a:p>
          <a:p>
            <a:pPr algn="l" rtl="0">
              <a:lnSpc>
                <a:spcPct val="90000"/>
              </a:lnSpc>
            </a:pPr>
            <a:r>
              <a:rPr lang="fr-CA" b="0" i="0" u="none" baseline="0" dirty="0"/>
              <a:t>Programme créé en 1979 et proposé à la clinique de réduction du stress de l’Université du Massachusetts.</a:t>
            </a:r>
          </a:p>
          <a:p>
            <a:pPr algn="l" rtl="0">
              <a:lnSpc>
                <a:spcPct val="90000"/>
              </a:lnSpc>
            </a:pPr>
            <a:r>
              <a:rPr lang="fr-CA" b="0" i="0" u="none" baseline="0" dirty="0"/>
              <a:t>Destiné aux patients qui passaient entre les mailles du système de santé et qui devaient appréhender une nouvelle perception du monde afin de composer avec leurs difficultés physiques.</a:t>
            </a:r>
          </a:p>
          <a:p>
            <a:pPr algn="l" rtl="0">
              <a:lnSpc>
                <a:spcPct val="90000"/>
              </a:lnSpc>
            </a:pPr>
            <a:r>
              <a:rPr lang="fr-CA" b="0" u="none" baseline="0" dirty="0"/>
              <a:t>Médecine</a:t>
            </a:r>
            <a:r>
              <a:rPr lang="fr-CA" b="0" i="1" u="none" baseline="0" dirty="0"/>
              <a:t> participative</a:t>
            </a:r>
            <a:endParaRPr lang="fr-CA" dirty="0"/>
          </a:p>
        </p:txBody>
      </p:sp>
    </p:spTree>
    <p:extLst>
      <p:ext uri="{BB962C8B-B14F-4D97-AF65-F5344CB8AC3E}">
        <p14:creationId xmlns:p14="http://schemas.microsoft.com/office/powerpoint/2010/main" val="2650891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Pleine conscience</a:t>
            </a:r>
          </a:p>
        </p:txBody>
      </p:sp>
      <p:sp>
        <p:nvSpPr>
          <p:cNvPr id="3" name="Content Placeholder 2"/>
          <p:cNvSpPr>
            <a:spLocks noGrp="1"/>
          </p:cNvSpPr>
          <p:nvPr>
            <p:ph idx="1"/>
            <p:custDataLst>
              <p:tags r:id="rId2"/>
            </p:custDataLst>
          </p:nvPr>
        </p:nvSpPr>
        <p:spPr>
          <a:xfrm>
            <a:off x="200722" y="1260085"/>
            <a:ext cx="8486078" cy="3501803"/>
          </a:xfrm>
        </p:spPr>
        <p:txBody>
          <a:bodyPr/>
          <a:lstStyle/>
          <a:p>
            <a:pPr algn="l" rtl="0">
              <a:lnSpc>
                <a:spcPct val="90000"/>
              </a:lnSpc>
              <a:buFont typeface="Wingdings" panose="05000000000000000000" pitchFamily="2" charset="2"/>
              <a:buNone/>
            </a:pPr>
            <a:r>
              <a:rPr lang="fr-CA" sz="2000" b="0" i="0" u="none" baseline="0" dirty="0"/>
              <a:t>[…] d’après notre point de vue, du moment où vous respirez, </a:t>
            </a:r>
            <a:r>
              <a:rPr lang="fr-CA" sz="2000" b="0" i="0" u="none" baseline="0" dirty="0" smtClean="0"/>
              <a:t>le fonctionnement l’emporte </a:t>
            </a:r>
            <a:r>
              <a:rPr lang="fr-CA" sz="2000" b="0" i="0" u="none" baseline="0" dirty="0"/>
              <a:t>sur </a:t>
            </a:r>
            <a:r>
              <a:rPr lang="fr-CA" sz="2000" b="0" i="0" u="none" baseline="0" dirty="0" smtClean="0"/>
              <a:t>le dysfonctionnement, </a:t>
            </a:r>
            <a:r>
              <a:rPr lang="fr-CA" sz="2000" b="0" i="0" u="none" baseline="0" dirty="0"/>
              <a:t>quel que soit le </a:t>
            </a:r>
            <a:r>
              <a:rPr lang="fr-CA" sz="2000" b="0" i="0" u="none" baseline="0" dirty="0" smtClean="0"/>
              <a:t>degré.  </a:t>
            </a:r>
            <a:r>
              <a:rPr lang="fr-CA" sz="2000" b="0" i="0" u="none" baseline="0" dirty="0"/>
              <a:t>Pendant ces huit prochaines semaines, nous allons mobiliser notre énergie en nous focalisant par une attention active sur le fonctionnement positif de votre état – aspects qui pour la plupart passent inaperçus ou que nous tenons pour acquis, ou pour </a:t>
            </a:r>
            <a:r>
              <a:rPr lang="fr-CA" sz="2000" b="0" i="0" u="none" baseline="0" dirty="0" smtClean="0"/>
              <a:t>lesquels </a:t>
            </a:r>
            <a:r>
              <a:rPr lang="fr-CA" sz="2000" b="0" i="0" u="none" baseline="0" dirty="0"/>
              <a:t>nous n’atteignons pas notre plein potentiel – et nous allons laisser les autres structures du centre médical et votre équipe de soins de santé s’occuper </a:t>
            </a:r>
            <a:r>
              <a:rPr lang="fr-CA" sz="2000" b="0" i="0" u="none" baseline="0" dirty="0" smtClean="0"/>
              <a:t>du dysfonctionnement, </a:t>
            </a:r>
            <a:r>
              <a:rPr lang="fr-CA" sz="2000" b="0" i="0" u="none" baseline="0" dirty="0"/>
              <a:t>et attendons de voir ce qui se passe. [Traduction]</a:t>
            </a:r>
          </a:p>
          <a:p>
            <a:pPr algn="l" rtl="0">
              <a:lnSpc>
                <a:spcPct val="90000"/>
              </a:lnSpc>
              <a:buFont typeface="Wingdings" panose="05000000000000000000" pitchFamily="2" charset="2"/>
              <a:buNone/>
            </a:pPr>
            <a:r>
              <a:rPr lang="fr-CA" sz="2000" b="0" i="0" u="none" baseline="0" dirty="0"/>
              <a:t>                                                                 (</a:t>
            </a:r>
            <a:r>
              <a:rPr lang="fr-CA" sz="2000" b="0" i="0" u="none" baseline="0" dirty="0" err="1"/>
              <a:t>Kabat-Zinn</a:t>
            </a:r>
            <a:r>
              <a:rPr lang="fr-CA" sz="2000" b="0" i="0" u="none" baseline="0" dirty="0"/>
              <a:t>, 2013)</a:t>
            </a:r>
          </a:p>
          <a:p>
            <a:pPr algn="l" rtl="0">
              <a:lnSpc>
                <a:spcPct val="90000"/>
              </a:lnSpc>
              <a:buFont typeface="Wingdings" panose="05000000000000000000" pitchFamily="2" charset="2"/>
              <a:buNone/>
            </a:pPr>
            <a:r>
              <a:rPr lang="fr-CA" sz="2000" b="0" i="0" u="none" baseline="0" dirty="0"/>
              <a:t>				</a:t>
            </a:r>
            <a:endParaRPr lang="fr-CA" sz="2000" dirty="0"/>
          </a:p>
        </p:txBody>
      </p:sp>
    </p:spTree>
    <p:extLst>
      <p:ext uri="{BB962C8B-B14F-4D97-AF65-F5344CB8AC3E}">
        <p14:creationId xmlns:p14="http://schemas.microsoft.com/office/powerpoint/2010/main" val="946087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Pleine conscience</a:t>
            </a:r>
          </a:p>
        </p:txBody>
      </p:sp>
      <p:sp>
        <p:nvSpPr>
          <p:cNvPr id="3" name="Content Placeholder 2"/>
          <p:cNvSpPr>
            <a:spLocks noGrp="1"/>
          </p:cNvSpPr>
          <p:nvPr>
            <p:ph idx="1"/>
            <p:custDataLst>
              <p:tags r:id="rId2"/>
            </p:custDataLst>
          </p:nvPr>
        </p:nvSpPr>
        <p:spPr/>
        <p:txBody>
          <a:bodyPr/>
          <a:lstStyle/>
          <a:p>
            <a:pPr algn="l" rtl="0">
              <a:lnSpc>
                <a:spcPct val="90000"/>
              </a:lnSpc>
            </a:pPr>
            <a:r>
              <a:rPr lang="fr-CA" b="0" i="0" u="none" baseline="0"/>
              <a:t>Au cœur de la tourmente (2013) </a:t>
            </a:r>
          </a:p>
          <a:p>
            <a:pPr lvl="1" algn="l" rtl="0">
              <a:lnSpc>
                <a:spcPct val="90000"/>
              </a:lnSpc>
            </a:pPr>
            <a:r>
              <a:rPr lang="fr-CA" sz="2400" b="0" i="0" u="none" baseline="0"/>
              <a:t>Titre en référence à l’amplitude de l’expérience de la vie.</a:t>
            </a:r>
          </a:p>
          <a:p>
            <a:pPr lvl="1" algn="l" rtl="0">
              <a:lnSpc>
                <a:spcPct val="90000"/>
              </a:lnSpc>
            </a:pPr>
            <a:r>
              <a:rPr lang="fr-CA" sz="2400" b="0" i="0" u="none" baseline="0"/>
              <a:t>Faire face aux plus grandes difficultés de la vie et trouver de la place pour s’épanouir dans la force et la sagesse.</a:t>
            </a:r>
          </a:p>
          <a:p>
            <a:pPr lvl="1" algn="l" rtl="0">
              <a:lnSpc>
                <a:spcPct val="90000"/>
              </a:lnSpc>
            </a:pPr>
            <a:r>
              <a:rPr lang="fr-CA" sz="2400" b="0" i="0" u="none" baseline="0"/>
              <a:t>Trouver ce qui est de plus profond et de plus suprême, et élever la part d’humanité en nous afin d’atteindre la parfaite harmonie.</a:t>
            </a:r>
          </a:p>
          <a:p>
            <a:endParaRPr lang="fr-CA" dirty="0"/>
          </a:p>
        </p:txBody>
      </p:sp>
    </p:spTree>
    <p:extLst>
      <p:ext uri="{BB962C8B-B14F-4D97-AF65-F5344CB8AC3E}">
        <p14:creationId xmlns:p14="http://schemas.microsoft.com/office/powerpoint/2010/main" val="4040757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Pleine conscience </a:t>
            </a:r>
          </a:p>
        </p:txBody>
      </p:sp>
      <p:sp>
        <p:nvSpPr>
          <p:cNvPr id="3" name="Text Placeholder 2"/>
          <p:cNvSpPr>
            <a:spLocks noGrp="1"/>
          </p:cNvSpPr>
          <p:nvPr>
            <p:ph type="body" idx="1"/>
            <p:custDataLst>
              <p:tags r:id="rId2"/>
            </p:custDataLst>
          </p:nvPr>
        </p:nvSpPr>
        <p:spPr/>
        <p:txBody>
          <a:bodyPr/>
          <a:lstStyle/>
          <a:p>
            <a:pPr algn="l" rtl="0">
              <a:lnSpc>
                <a:spcPct val="90000"/>
              </a:lnSpc>
            </a:pPr>
            <a:r>
              <a:rPr lang="fr-CA" b="0" i="0" u="none" baseline="0" dirty="0"/>
              <a:t>Neuf principes fondamentaux de la pleine conscience :</a:t>
            </a:r>
          </a:p>
          <a:p>
            <a:pPr marL="1057275" lvl="2" indent="-457200" algn="l" rtl="0">
              <a:lnSpc>
                <a:spcPct val="90000"/>
              </a:lnSpc>
              <a:buFont typeface="+mj-lt"/>
              <a:buAutoNum type="arabicPeriod"/>
            </a:pPr>
            <a:r>
              <a:rPr lang="fr-CA" sz="2400" b="0" i="0" u="none" baseline="0" dirty="0"/>
              <a:t>Esprit du débutant</a:t>
            </a:r>
          </a:p>
          <a:p>
            <a:pPr marL="1057275" lvl="2" indent="-457200" algn="l" rtl="0">
              <a:lnSpc>
                <a:spcPct val="90000"/>
              </a:lnSpc>
              <a:buFont typeface="+mj-lt"/>
              <a:buAutoNum type="arabicPeriod"/>
            </a:pPr>
            <a:r>
              <a:rPr lang="fr-CA" sz="2400" b="0" i="0" u="none" baseline="0" dirty="0"/>
              <a:t>Acceptation</a:t>
            </a:r>
          </a:p>
          <a:p>
            <a:pPr marL="1057275" lvl="2" indent="-457200" algn="l" rtl="0">
              <a:lnSpc>
                <a:spcPct val="90000"/>
              </a:lnSpc>
              <a:buFont typeface="+mj-lt"/>
              <a:buAutoNum type="arabicPeriod"/>
            </a:pPr>
            <a:r>
              <a:rPr lang="fr-CA" sz="2400" b="0" i="0" u="none" baseline="0" dirty="0"/>
              <a:t>Non-jugement </a:t>
            </a:r>
          </a:p>
          <a:p>
            <a:pPr marL="1057275" lvl="2" indent="-457200" algn="l" rtl="0">
              <a:lnSpc>
                <a:spcPct val="90000"/>
              </a:lnSpc>
              <a:buFont typeface="+mj-lt"/>
              <a:buAutoNum type="arabicPeriod"/>
            </a:pPr>
            <a:r>
              <a:rPr lang="fr-CA" sz="2400" b="0" i="0" u="none" baseline="0" dirty="0"/>
              <a:t>Patience</a:t>
            </a:r>
          </a:p>
          <a:p>
            <a:pPr marL="1057275" lvl="2" indent="-457200" algn="l" rtl="0">
              <a:lnSpc>
                <a:spcPct val="90000"/>
              </a:lnSpc>
              <a:buFont typeface="+mj-lt"/>
              <a:buAutoNum type="arabicPeriod"/>
            </a:pPr>
            <a:r>
              <a:rPr lang="fr-CA" sz="2400" b="0" i="0" u="none" baseline="0" dirty="0"/>
              <a:t>Confiance</a:t>
            </a:r>
          </a:p>
          <a:p>
            <a:pPr marL="1057275" lvl="2" indent="-457200" algn="l" rtl="0">
              <a:lnSpc>
                <a:spcPct val="90000"/>
              </a:lnSpc>
              <a:buFont typeface="+mj-lt"/>
              <a:buAutoNum type="arabicPeriod"/>
            </a:pPr>
            <a:r>
              <a:rPr lang="fr-CA" sz="2400" b="0" i="0" u="none" baseline="0" dirty="0"/>
              <a:t>Non-effort</a:t>
            </a:r>
          </a:p>
          <a:p>
            <a:pPr marL="1057275" lvl="2" indent="-457200" algn="l" rtl="0">
              <a:lnSpc>
                <a:spcPct val="90000"/>
              </a:lnSpc>
              <a:buFont typeface="+mj-lt"/>
              <a:buAutoNum type="arabicPeriod"/>
            </a:pPr>
            <a:r>
              <a:rPr lang="fr-CA" sz="2400" b="0" i="0" u="none" baseline="0" dirty="0" smtClean="0"/>
              <a:t>Lâcher prise</a:t>
            </a:r>
            <a:endParaRPr lang="fr-CA" sz="2400" b="0" i="0" u="none" baseline="0" dirty="0"/>
          </a:p>
          <a:p>
            <a:pPr marL="1057275" lvl="2" indent="-457200" algn="l" rtl="0">
              <a:lnSpc>
                <a:spcPct val="90000"/>
              </a:lnSpc>
              <a:buFont typeface="+mj-lt"/>
              <a:buAutoNum type="arabicPeriod"/>
            </a:pPr>
            <a:r>
              <a:rPr lang="fr-CA" sz="2400" b="0" i="0" u="none" baseline="0" dirty="0"/>
              <a:t>Gratitude</a:t>
            </a:r>
          </a:p>
          <a:p>
            <a:pPr marL="1057275" lvl="2" indent="-457200" algn="l" rtl="0">
              <a:lnSpc>
                <a:spcPct val="90000"/>
              </a:lnSpc>
              <a:buFont typeface="+mj-lt"/>
              <a:buAutoNum type="arabicPeriod"/>
            </a:pPr>
            <a:r>
              <a:rPr lang="fr-CA" sz="2400" b="0" i="0" u="none" baseline="0" dirty="0"/>
              <a:t>Compassion de soi</a:t>
            </a:r>
          </a:p>
          <a:p>
            <a:pPr marL="1057275" lvl="2" indent="-457200" algn="l" rtl="0">
              <a:lnSpc>
                <a:spcPct val="90000"/>
              </a:lnSpc>
              <a:buFont typeface="+mj-lt"/>
              <a:buAutoNum type="arabicPeriod"/>
            </a:pPr>
            <a:endParaRPr lang="fr-CA" altLang="en-US" dirty="0"/>
          </a:p>
        </p:txBody>
      </p:sp>
    </p:spTree>
    <p:extLst>
      <p:ext uri="{BB962C8B-B14F-4D97-AF65-F5344CB8AC3E}">
        <p14:creationId xmlns:p14="http://schemas.microsoft.com/office/powerpoint/2010/main" val="1146776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8059" y="167268"/>
            <a:ext cx="8920975" cy="890957"/>
          </a:xfrm>
        </p:spPr>
        <p:txBody>
          <a:bodyPr/>
          <a:lstStyle/>
          <a:p>
            <a:pPr rtl="0"/>
            <a:r>
              <a:rPr lang="fr-CA" sz="2800" b="1" i="0" u="none" baseline="0" dirty="0" smtClean="0"/>
              <a:t>La pleine </a:t>
            </a:r>
            <a:r>
              <a:rPr lang="fr-CA" sz="2800" b="1" i="0" u="none" baseline="0" dirty="0"/>
              <a:t>conscience :  </a:t>
            </a:r>
            <a:r>
              <a:rPr lang="fr-CA" sz="2800" b="1" i="0" u="none" baseline="0" dirty="0" smtClean="0"/>
              <a:t>se </a:t>
            </a:r>
            <a:r>
              <a:rPr lang="fr-CA" sz="2800" b="1" i="0" u="none" baseline="0" dirty="0"/>
              <a:t>développe avec la pratique</a:t>
            </a:r>
          </a:p>
        </p:txBody>
      </p:sp>
      <p:pic>
        <p:nvPicPr>
          <p:cNvPr id="4" name="Picture 3"/>
          <p:cNvPicPr>
            <a:picLocks noChangeAspect="1"/>
          </p:cNvPicPr>
          <p:nvPr>
            <p:custDataLst>
              <p:tags r:id="rId2"/>
            </p:custDataLst>
          </p:nvPr>
        </p:nvPicPr>
        <p:blipFill>
          <a:blip r:embed="rId5"/>
          <a:stretch>
            <a:fillRect/>
          </a:stretch>
        </p:blipFill>
        <p:spPr>
          <a:xfrm>
            <a:off x="2285802" y="1319249"/>
            <a:ext cx="4572396" cy="3301612"/>
          </a:xfrm>
          <a:prstGeom prst="rect">
            <a:avLst/>
          </a:prstGeom>
        </p:spPr>
      </p:pic>
      <p:sp>
        <p:nvSpPr>
          <p:cNvPr id="3" name="Text Placeholder 2"/>
          <p:cNvSpPr>
            <a:spLocks noGrp="1"/>
          </p:cNvSpPr>
          <p:nvPr>
            <p:ph type="body" idx="1"/>
            <p:custDataLst>
              <p:tags r:id="rId3"/>
            </p:custDataLst>
          </p:nvPr>
        </p:nvSpPr>
        <p:spPr/>
        <p:txBody>
          <a:bodyPr/>
          <a:lstStyle/>
          <a:p>
            <a:pPr marL="0" indent="0" algn="l" rtl="0">
              <a:buNone/>
            </a:pPr>
            <a:endParaRPr lang="fr-CA" dirty="0"/>
          </a:p>
        </p:txBody>
      </p:sp>
    </p:spTree>
    <p:extLst>
      <p:ext uri="{BB962C8B-B14F-4D97-AF65-F5344CB8AC3E}">
        <p14:creationId xmlns:p14="http://schemas.microsoft.com/office/powerpoint/2010/main" val="1680129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pPr rtl="0"/>
            <a:r>
              <a:rPr lang="fr-CA" b="1" i="0" u="none" baseline="0"/>
              <a:t>Pleine conscience</a:t>
            </a:r>
          </a:p>
        </p:txBody>
      </p:sp>
      <p:sp>
        <p:nvSpPr>
          <p:cNvPr id="3" name="Content Placeholder 2"/>
          <p:cNvSpPr>
            <a:spLocks noGrp="1"/>
          </p:cNvSpPr>
          <p:nvPr>
            <p:ph idx="1"/>
            <p:custDataLst>
              <p:tags r:id="rId2"/>
            </p:custDataLst>
          </p:nvPr>
        </p:nvSpPr>
        <p:spPr>
          <a:xfrm>
            <a:off x="457200" y="1134657"/>
            <a:ext cx="8229600" cy="3891205"/>
          </a:xfrm>
        </p:spPr>
        <p:txBody>
          <a:bodyPr/>
          <a:lstStyle/>
          <a:p>
            <a:pPr algn="l" rtl="0"/>
            <a:r>
              <a:rPr lang="fr-CA" sz="2200" b="0" i="0" u="none" baseline="0" dirty="0"/>
              <a:t>Plasticité cérébrale : Le cerveau humain a cette capacité incroyable de former de nouvelles connexions entre les neurones et de construire de nouveaux circuits (voies neuronales).</a:t>
            </a:r>
          </a:p>
          <a:p>
            <a:pPr algn="l" rtl="0"/>
            <a:r>
              <a:rPr lang="fr-CA" sz="2200" b="0" i="0" u="none" baseline="0" dirty="0"/>
              <a:t>« Les cellules qui sont actives ensemble, se lient ensemble. »</a:t>
            </a:r>
          </a:p>
          <a:p>
            <a:pPr algn="l" rtl="0"/>
            <a:r>
              <a:rPr lang="fr-CA" sz="2200" b="0" i="0" u="none" baseline="0" dirty="0"/>
              <a:t>Théorie avancée par Donald </a:t>
            </a:r>
            <a:r>
              <a:rPr lang="fr-CA" sz="2200" b="0" i="0" u="none" baseline="0" dirty="0" err="1"/>
              <a:t>Hebb</a:t>
            </a:r>
            <a:r>
              <a:rPr lang="fr-CA" sz="2200" b="0" i="0" u="none" baseline="0" dirty="0"/>
              <a:t> (1949), neuropsychologue canadien connu pour ses travaux sur l’apprentissage associatif.</a:t>
            </a:r>
          </a:p>
          <a:p>
            <a:pPr algn="l" rtl="0"/>
            <a:r>
              <a:rPr lang="fr-CA" sz="2200" b="0" i="0" u="none" baseline="0" dirty="0"/>
              <a:t>Chaque expérience, pensée, sentiment, sensation physique déclenche </a:t>
            </a:r>
            <a:r>
              <a:rPr lang="fr-CA" sz="2200" b="0" i="0" u="none" baseline="0" dirty="0" smtClean="0"/>
              <a:t>des </a:t>
            </a:r>
            <a:r>
              <a:rPr lang="fr-CA" sz="2200" b="0" i="0" u="none" baseline="0" dirty="0"/>
              <a:t>milliers de neurones </a:t>
            </a:r>
            <a:r>
              <a:rPr lang="fr-CA" sz="2200" b="0" i="0" u="none" baseline="0" dirty="0" smtClean="0"/>
              <a:t>qui forment </a:t>
            </a:r>
            <a:r>
              <a:rPr lang="fr-CA" sz="2200" b="0" i="0" u="none" baseline="0" dirty="0"/>
              <a:t>ainsi un réseau neuronal.</a:t>
            </a:r>
          </a:p>
        </p:txBody>
      </p:sp>
    </p:spTree>
    <p:extLst>
      <p:ext uri="{BB962C8B-B14F-4D97-AF65-F5344CB8AC3E}">
        <p14:creationId xmlns:p14="http://schemas.microsoft.com/office/powerpoint/2010/main" val="6463178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5"/>
</p:tagLst>
</file>

<file path=ppt/tags/tag51.xml><?xml version="1.0" encoding="utf-8"?>
<p:tagLst xmlns:a="http://schemas.openxmlformats.org/drawingml/2006/main" xmlns:r="http://schemas.openxmlformats.org/officeDocument/2006/relationships" xmlns:p="http://schemas.openxmlformats.org/presentationml/2006/main">
  <p:tag name="NUM" val="6"/>
</p:tagLst>
</file>

<file path=ppt/tags/tag52.xml><?xml version="1.0" encoding="utf-8"?>
<p:tagLst xmlns:a="http://schemas.openxmlformats.org/drawingml/2006/main" xmlns:r="http://schemas.openxmlformats.org/officeDocument/2006/relationships" xmlns:p="http://schemas.openxmlformats.org/presentationml/2006/main">
  <p:tag name="NUM" val="7"/>
</p:tagLst>
</file>

<file path=ppt/tags/tag53.xml><?xml version="1.0" encoding="utf-8"?>
<p:tagLst xmlns:a="http://schemas.openxmlformats.org/drawingml/2006/main" xmlns:r="http://schemas.openxmlformats.org/officeDocument/2006/relationships" xmlns:p="http://schemas.openxmlformats.org/presentationml/2006/main">
  <p:tag name="NUM" val="8"/>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Fiord_Wilderness_co_65_print_CrystalGraphics.com_PowerPoint_Template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Fiord_Wilderness_co_65_print_CrystalGraphics.com_PowerPoint_Templates</Template>
  <TotalTime>551</TotalTime>
  <Words>443</Words>
  <Application>Microsoft Office PowerPoint</Application>
  <PresentationFormat>Affichage à l'écran (16:9)</PresentationFormat>
  <Paragraphs>130</Paragraphs>
  <Slides>27</Slides>
  <Notes>4</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Fiord_Wilderness_co_65_print_CrystalGraphics.com_PowerPoint_Templates</vt:lpstr>
      <vt:lpstr>Intégration du corps, de l’esprit et de la conscience dans une approche de pleine conscience</vt:lpstr>
      <vt:lpstr>Objectifs d’apprentissage</vt:lpstr>
      <vt:lpstr>Pleine conscience </vt:lpstr>
      <vt:lpstr>Pleine conscience</vt:lpstr>
      <vt:lpstr>Pleine conscience</vt:lpstr>
      <vt:lpstr>Pleine conscience</vt:lpstr>
      <vt:lpstr>Pleine conscience </vt:lpstr>
      <vt:lpstr>La pleine conscience :  se développe avec la pratique</vt:lpstr>
      <vt:lpstr>Pleine conscience</vt:lpstr>
      <vt:lpstr>Pleine conscience</vt:lpstr>
      <vt:lpstr>Pleine conscience</vt:lpstr>
      <vt:lpstr>La pleine conscience :  citation d’Annie Lamott</vt:lpstr>
      <vt:lpstr>Pleine conscience</vt:lpstr>
      <vt:lpstr>La pleine conscience :  quelle est l’expérience que nous devons vivre?</vt:lpstr>
      <vt:lpstr>Pleine conscience</vt:lpstr>
      <vt:lpstr>La vie au-delà de la pensée</vt:lpstr>
      <vt:lpstr>La vie au-delà de la pensée</vt:lpstr>
      <vt:lpstr>La vie au-delà de la pensée</vt:lpstr>
      <vt:lpstr>Une présence attentive</vt:lpstr>
      <vt:lpstr>Une présence attentive</vt:lpstr>
      <vt:lpstr>Une présence attentive</vt:lpstr>
      <vt:lpstr>Une présence attentive</vt:lpstr>
      <vt:lpstr>Une présence attentive :   en harmonie avec son cœur </vt:lpstr>
      <vt:lpstr>Une présence attentive</vt:lpstr>
      <vt:lpstr>Une présence attentive</vt:lpstr>
      <vt:lpstr>Une présence attentive</vt:lpstr>
      <vt:lpstr> Merci!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Narratives of Students who have completed a course in Mindfulness at the University of New Brunswick.</dc:title>
  <dc:creator>Jen Rowett</dc:creator>
  <cp:lastModifiedBy>Boudreau-Lague, Josette (SNB)</cp:lastModifiedBy>
  <cp:revision>47</cp:revision>
  <dcterms:modified xsi:type="dcterms:W3CDTF">2017-11-14T20:24:47Z</dcterms:modified>
</cp:coreProperties>
</file>