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30"/>
  </p:notesMasterIdLst>
  <p:sldIdLst>
    <p:sldId id="256" r:id="rId2"/>
    <p:sldId id="257" r:id="rId3"/>
    <p:sldId id="258" r:id="rId4"/>
    <p:sldId id="259" r:id="rId5"/>
    <p:sldId id="260" r:id="rId6"/>
    <p:sldId id="261" r:id="rId7"/>
    <p:sldId id="262" r:id="rId8"/>
    <p:sldId id="268" r:id="rId9"/>
    <p:sldId id="269" r:id="rId10"/>
    <p:sldId id="270" r:id="rId11"/>
    <p:sldId id="264" r:id="rId12"/>
    <p:sldId id="275" r:id="rId13"/>
    <p:sldId id="279" r:id="rId14"/>
    <p:sldId id="280" r:id="rId15"/>
    <p:sldId id="281" r:id="rId16"/>
    <p:sldId id="263" r:id="rId17"/>
    <p:sldId id="266" r:id="rId18"/>
    <p:sldId id="273" r:id="rId19"/>
    <p:sldId id="272" r:id="rId20"/>
    <p:sldId id="277" r:id="rId21"/>
    <p:sldId id="271" r:id="rId22"/>
    <p:sldId id="265" r:id="rId23"/>
    <p:sldId id="282" r:id="rId24"/>
    <p:sldId id="276" r:id="rId25"/>
    <p:sldId id="283" r:id="rId26"/>
    <p:sldId id="284" r:id="rId27"/>
    <p:sldId id="285" r:id="rId28"/>
    <p:sldId id="27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7227" autoAdjust="0"/>
  </p:normalViewPr>
  <p:slideViewPr>
    <p:cSldViewPr snapToGrid="0">
      <p:cViewPr varScale="1">
        <p:scale>
          <a:sx n="98" d="100"/>
          <a:sy n="98" d="100"/>
        </p:scale>
        <p:origin x="1890" y="78"/>
      </p:cViewPr>
      <p:guideLst>
        <p:guide orient="horz" pos="2160"/>
        <p:guide pos="2880"/>
      </p:guideLst>
    </p:cSldViewPr>
  </p:slideViewPr>
  <p:notesTextViewPr>
    <p:cViewPr>
      <p:scale>
        <a:sx n="1" d="1"/>
        <a:sy n="1" d="1"/>
      </p:scale>
      <p:origin x="0" y="0"/>
    </p:cViewPr>
  </p:notesTextViewPr>
  <p:notesViewPr>
    <p:cSldViewPr snapToGrid="0">
      <p:cViewPr varScale="1">
        <p:scale>
          <a:sx n="52" d="100"/>
          <a:sy n="52" d="100"/>
        </p:scale>
        <p:origin x="-284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Feuil1!$A$2:$A$6</c:f>
              <c:strCache>
                <c:ptCount val="5"/>
                <c:pt idx="0">
                  <c:v>Personnes issues de communautés autochtones</c:v>
                </c:pt>
                <c:pt idx="1">
                  <c:v>Personnes en réinsertion sociale</c:v>
                </c:pt>
                <c:pt idx="2">
                  <c:v>Personnes handicapées</c:v>
                </c:pt>
                <c:pt idx="3">
                  <c:v>Personnes issues de minorités visibles</c:v>
                </c:pt>
                <c:pt idx="4">
                  <c:v>Immigrants et nouveaux arrivants</c:v>
                </c:pt>
              </c:strCache>
            </c:strRef>
          </c:cat>
          <c:val>
            <c:numRef>
              <c:f>Feuil1!$B$2:$B$6</c:f>
              <c:numCache>
                <c:formatCode>0%</c:formatCode>
                <c:ptCount val="5"/>
                <c:pt idx="0">
                  <c:v>4.0000000000000008E-2</c:v>
                </c:pt>
                <c:pt idx="1">
                  <c:v>0.1</c:v>
                </c:pt>
                <c:pt idx="2">
                  <c:v>0.1</c:v>
                </c:pt>
                <c:pt idx="3">
                  <c:v>0.22000000000000003</c:v>
                </c:pt>
                <c:pt idx="4">
                  <c:v>0.24000000000000002</c:v>
                </c:pt>
              </c:numCache>
            </c:numRef>
          </c:val>
        </c:ser>
        <c:dLbls>
          <c:showLegendKey val="0"/>
          <c:showVal val="0"/>
          <c:showCatName val="0"/>
          <c:showSerName val="0"/>
          <c:showPercent val="0"/>
          <c:showBubbleSize val="0"/>
        </c:dLbls>
        <c:gapWidth val="150"/>
        <c:axId val="448060472"/>
        <c:axId val="448060864"/>
      </c:barChart>
      <c:catAx>
        <c:axId val="448060472"/>
        <c:scaling>
          <c:orientation val="minMax"/>
        </c:scaling>
        <c:delete val="0"/>
        <c:axPos val="l"/>
        <c:numFmt formatCode="General" sourceLinked="0"/>
        <c:majorTickMark val="out"/>
        <c:minorTickMark val="none"/>
        <c:tickLblPos val="nextTo"/>
        <c:crossAx val="448060864"/>
        <c:crosses val="autoZero"/>
        <c:auto val="1"/>
        <c:lblAlgn val="ctr"/>
        <c:lblOffset val="100"/>
        <c:noMultiLvlLbl val="0"/>
      </c:catAx>
      <c:valAx>
        <c:axId val="448060864"/>
        <c:scaling>
          <c:orientation val="minMax"/>
        </c:scaling>
        <c:delete val="0"/>
        <c:axPos val="b"/>
        <c:majorGridlines/>
        <c:numFmt formatCode="0%" sourceLinked="1"/>
        <c:majorTickMark val="out"/>
        <c:minorTickMark val="none"/>
        <c:tickLblPos val="nextTo"/>
        <c:crossAx val="448060472"/>
        <c:crosses val="autoZero"/>
        <c:crossBetween val="between"/>
      </c:valAx>
    </c:plotArea>
    <c:plotVisOnly val="1"/>
    <c:dispBlanksAs val="gap"/>
    <c:showDLblsOverMax val="0"/>
  </c:chart>
  <c:txPr>
    <a:bodyPr/>
    <a:lstStyle/>
    <a:p>
      <a:pPr>
        <a:defRPr sz="1600">
          <a:latin typeface="Arial Narrow" pitchFamily="34" charset="0"/>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A3844-044F-44A5-B043-17C905925DAC}" type="doc">
      <dgm:prSet loTypeId="urn:microsoft.com/office/officeart/2005/8/layout/default#1" loCatId="list" qsTypeId="urn:microsoft.com/office/officeart/2005/8/quickstyle/simple2" qsCatId="simple" csTypeId="urn:microsoft.com/office/officeart/2005/8/colors/accent1_1" csCatId="accent1" phldr="1"/>
      <dgm:spPr/>
      <dgm:t>
        <a:bodyPr/>
        <a:lstStyle/>
        <a:p>
          <a:endParaRPr lang="fr-CA"/>
        </a:p>
      </dgm:t>
    </dgm:pt>
    <dgm:pt modelId="{E5B2D8BD-FDC9-4B06-BE58-A8BD71F8C87C}">
      <dgm:prSet phldrT="[Texte]" custT="1"/>
      <dgm:spPr/>
      <dgm:t>
        <a:bodyPr/>
        <a:lstStyle/>
        <a:p>
          <a:r>
            <a:rPr lang="fr-CA" sz="2400" dirty="0" smtClean="0">
              <a:latin typeface="Arial Narrow" panose="020B0606020202030204" pitchFamily="34" charset="0"/>
            </a:rPr>
            <a:t>Gouvernement</a:t>
          </a:r>
          <a:endParaRPr lang="fr-CA" sz="2400" dirty="0">
            <a:latin typeface="Arial Narrow" panose="020B0606020202030204" pitchFamily="34" charset="0"/>
          </a:endParaRPr>
        </a:p>
      </dgm:t>
    </dgm:pt>
    <dgm:pt modelId="{342A11F4-3DAE-4185-B60E-B05CEC35E83C}" type="parTrans" cxnId="{4E6FF924-3B70-4D43-8F16-712CA63E730A}">
      <dgm:prSet/>
      <dgm:spPr/>
      <dgm:t>
        <a:bodyPr/>
        <a:lstStyle/>
        <a:p>
          <a:endParaRPr lang="fr-CA" sz="1400">
            <a:latin typeface="Arial Narrow" panose="020B0606020202030204" pitchFamily="34" charset="0"/>
          </a:endParaRPr>
        </a:p>
      </dgm:t>
    </dgm:pt>
    <dgm:pt modelId="{D15D314D-C745-411B-9C6C-15DF246E0B3E}" type="sibTrans" cxnId="{4E6FF924-3B70-4D43-8F16-712CA63E730A}">
      <dgm:prSet/>
      <dgm:spPr/>
      <dgm:t>
        <a:bodyPr/>
        <a:lstStyle/>
        <a:p>
          <a:endParaRPr lang="fr-CA" sz="1400">
            <a:latin typeface="Arial Narrow" panose="020B0606020202030204" pitchFamily="34" charset="0"/>
          </a:endParaRPr>
        </a:p>
      </dgm:t>
    </dgm:pt>
    <dgm:pt modelId="{5DB9D09D-76D8-44D7-9B4C-FD6E8AAABA95}">
      <dgm:prSet phldrT="[Texte]" custT="1"/>
      <dgm:spPr/>
      <dgm:t>
        <a:bodyPr/>
        <a:lstStyle/>
        <a:p>
          <a:r>
            <a:rPr lang="fr-CA" sz="2400" dirty="0" smtClean="0">
              <a:latin typeface="Arial Narrow" panose="020B0606020202030204" pitchFamily="34" charset="0"/>
            </a:rPr>
            <a:t>Secteur de l’employabilité</a:t>
          </a:r>
          <a:endParaRPr lang="fr-CA" sz="2400" dirty="0">
            <a:latin typeface="Arial Narrow" panose="020B0606020202030204" pitchFamily="34" charset="0"/>
          </a:endParaRPr>
        </a:p>
      </dgm:t>
    </dgm:pt>
    <dgm:pt modelId="{03CED3D8-FBDC-4906-8499-2F6B470D6097}" type="parTrans" cxnId="{0214AEC1-5ED5-41A7-8D70-23F5468D6780}">
      <dgm:prSet/>
      <dgm:spPr/>
      <dgm:t>
        <a:bodyPr/>
        <a:lstStyle/>
        <a:p>
          <a:endParaRPr lang="fr-CA" sz="1400">
            <a:latin typeface="Arial Narrow" panose="020B0606020202030204" pitchFamily="34" charset="0"/>
          </a:endParaRPr>
        </a:p>
      </dgm:t>
    </dgm:pt>
    <dgm:pt modelId="{5521E5A8-8897-4152-956D-B840471ACD39}" type="sibTrans" cxnId="{0214AEC1-5ED5-41A7-8D70-23F5468D6780}">
      <dgm:prSet/>
      <dgm:spPr/>
      <dgm:t>
        <a:bodyPr/>
        <a:lstStyle/>
        <a:p>
          <a:endParaRPr lang="fr-CA" sz="1400">
            <a:latin typeface="Arial Narrow" panose="020B0606020202030204" pitchFamily="34" charset="0"/>
          </a:endParaRPr>
        </a:p>
      </dgm:t>
    </dgm:pt>
    <dgm:pt modelId="{30960FF9-3BC8-4AF7-AB32-846959157DB3}">
      <dgm:prSet phldrT="[Texte]" custT="1"/>
      <dgm:spPr/>
      <dgm:t>
        <a:bodyPr/>
        <a:lstStyle/>
        <a:p>
          <a:r>
            <a:rPr lang="fr-CA" sz="2400" dirty="0" smtClean="0">
              <a:latin typeface="Arial Narrow" panose="020B0606020202030204" pitchFamily="34" charset="0"/>
            </a:rPr>
            <a:t>Organismes</a:t>
          </a:r>
          <a:endParaRPr lang="fr-CA" sz="2400" dirty="0">
            <a:latin typeface="Arial Narrow" panose="020B0606020202030204" pitchFamily="34" charset="0"/>
          </a:endParaRPr>
        </a:p>
      </dgm:t>
    </dgm:pt>
    <dgm:pt modelId="{B7F77E84-5DEC-4A32-A229-DBF8E93EDCB5}" type="parTrans" cxnId="{267B6544-3AD0-42EC-856A-A6BCDFEECA58}">
      <dgm:prSet/>
      <dgm:spPr/>
      <dgm:t>
        <a:bodyPr/>
        <a:lstStyle/>
        <a:p>
          <a:endParaRPr lang="fr-CA" sz="1400">
            <a:latin typeface="Arial Narrow" panose="020B0606020202030204" pitchFamily="34" charset="0"/>
          </a:endParaRPr>
        </a:p>
      </dgm:t>
    </dgm:pt>
    <dgm:pt modelId="{0A0DA3B8-30D9-471E-AEBC-C3704B65E86A}" type="sibTrans" cxnId="{267B6544-3AD0-42EC-856A-A6BCDFEECA58}">
      <dgm:prSet/>
      <dgm:spPr/>
      <dgm:t>
        <a:bodyPr/>
        <a:lstStyle/>
        <a:p>
          <a:endParaRPr lang="fr-CA" sz="1400">
            <a:latin typeface="Arial Narrow" panose="020B0606020202030204" pitchFamily="34" charset="0"/>
          </a:endParaRPr>
        </a:p>
      </dgm:t>
    </dgm:pt>
    <dgm:pt modelId="{6B7D7B4B-8204-465F-8607-13CFA01B0F13}">
      <dgm:prSet phldrT="[Texte]" custT="1"/>
      <dgm:spPr/>
      <dgm:t>
        <a:bodyPr/>
        <a:lstStyle/>
        <a:p>
          <a:r>
            <a:rPr lang="fr-CA" sz="2400" dirty="0" smtClean="0">
              <a:latin typeface="Arial Narrow" panose="020B0606020202030204" pitchFamily="34" charset="0"/>
            </a:rPr>
            <a:t>Éducation</a:t>
          </a:r>
          <a:endParaRPr lang="fr-CA" sz="2400" dirty="0">
            <a:latin typeface="Arial Narrow" panose="020B0606020202030204" pitchFamily="34" charset="0"/>
          </a:endParaRPr>
        </a:p>
      </dgm:t>
    </dgm:pt>
    <dgm:pt modelId="{8522DC33-62C4-488E-980C-2D18118D004D}" type="parTrans" cxnId="{4451A457-C5C3-4030-A422-6DE076AC376E}">
      <dgm:prSet/>
      <dgm:spPr/>
      <dgm:t>
        <a:bodyPr/>
        <a:lstStyle/>
        <a:p>
          <a:endParaRPr lang="fr-CA" sz="1400">
            <a:latin typeface="Arial Narrow" panose="020B0606020202030204" pitchFamily="34" charset="0"/>
          </a:endParaRPr>
        </a:p>
      </dgm:t>
    </dgm:pt>
    <dgm:pt modelId="{7374C545-FC23-4EAC-92A7-9A11B09BBEDE}" type="sibTrans" cxnId="{4451A457-C5C3-4030-A422-6DE076AC376E}">
      <dgm:prSet/>
      <dgm:spPr/>
      <dgm:t>
        <a:bodyPr/>
        <a:lstStyle/>
        <a:p>
          <a:endParaRPr lang="fr-CA" sz="1400">
            <a:latin typeface="Arial Narrow" panose="020B0606020202030204" pitchFamily="34" charset="0"/>
          </a:endParaRPr>
        </a:p>
      </dgm:t>
    </dgm:pt>
    <dgm:pt modelId="{832B540B-4AE6-49F1-B5ED-6CEB2ABB429E}" type="pres">
      <dgm:prSet presAssocID="{45EA3844-044F-44A5-B043-17C905925DAC}" presName="diagram" presStyleCnt="0">
        <dgm:presLayoutVars>
          <dgm:dir/>
          <dgm:resizeHandles val="exact"/>
        </dgm:presLayoutVars>
      </dgm:prSet>
      <dgm:spPr/>
      <dgm:t>
        <a:bodyPr/>
        <a:lstStyle/>
        <a:p>
          <a:endParaRPr lang="fr-CA"/>
        </a:p>
      </dgm:t>
    </dgm:pt>
    <dgm:pt modelId="{0BD30F58-99DB-4711-870E-3DA304859F57}" type="pres">
      <dgm:prSet presAssocID="{E5B2D8BD-FDC9-4B06-BE58-A8BD71F8C87C}" presName="node" presStyleLbl="node1" presStyleIdx="0" presStyleCnt="4">
        <dgm:presLayoutVars>
          <dgm:bulletEnabled val="1"/>
        </dgm:presLayoutVars>
      </dgm:prSet>
      <dgm:spPr/>
      <dgm:t>
        <a:bodyPr/>
        <a:lstStyle/>
        <a:p>
          <a:endParaRPr lang="fr-CA"/>
        </a:p>
      </dgm:t>
    </dgm:pt>
    <dgm:pt modelId="{BABF4185-C1C3-4860-B4E8-B6E06D58CB06}" type="pres">
      <dgm:prSet presAssocID="{D15D314D-C745-411B-9C6C-15DF246E0B3E}" presName="sibTrans" presStyleCnt="0"/>
      <dgm:spPr/>
    </dgm:pt>
    <dgm:pt modelId="{59E8B0EE-D721-420E-A779-771F07910BDA}" type="pres">
      <dgm:prSet presAssocID="{5DB9D09D-76D8-44D7-9B4C-FD6E8AAABA95}" presName="node" presStyleLbl="node1" presStyleIdx="1" presStyleCnt="4">
        <dgm:presLayoutVars>
          <dgm:bulletEnabled val="1"/>
        </dgm:presLayoutVars>
      </dgm:prSet>
      <dgm:spPr/>
      <dgm:t>
        <a:bodyPr/>
        <a:lstStyle/>
        <a:p>
          <a:endParaRPr lang="fr-CA"/>
        </a:p>
      </dgm:t>
    </dgm:pt>
    <dgm:pt modelId="{B7CB4AFC-CA77-4CDA-9805-11E434CCC759}" type="pres">
      <dgm:prSet presAssocID="{5521E5A8-8897-4152-956D-B840471ACD39}" presName="sibTrans" presStyleCnt="0"/>
      <dgm:spPr/>
    </dgm:pt>
    <dgm:pt modelId="{FC5C5795-8151-41A3-B09D-A2DF82E62F5A}" type="pres">
      <dgm:prSet presAssocID="{30960FF9-3BC8-4AF7-AB32-846959157DB3}" presName="node" presStyleLbl="node1" presStyleIdx="2" presStyleCnt="4">
        <dgm:presLayoutVars>
          <dgm:bulletEnabled val="1"/>
        </dgm:presLayoutVars>
      </dgm:prSet>
      <dgm:spPr/>
      <dgm:t>
        <a:bodyPr/>
        <a:lstStyle/>
        <a:p>
          <a:endParaRPr lang="fr-CA"/>
        </a:p>
      </dgm:t>
    </dgm:pt>
    <dgm:pt modelId="{20979C41-41C5-4CAE-8B8E-D5DAD97E4558}" type="pres">
      <dgm:prSet presAssocID="{0A0DA3B8-30D9-471E-AEBC-C3704B65E86A}" presName="sibTrans" presStyleCnt="0"/>
      <dgm:spPr/>
    </dgm:pt>
    <dgm:pt modelId="{4E272CBB-C4C6-4665-B2B9-12FD20BAF38A}" type="pres">
      <dgm:prSet presAssocID="{6B7D7B4B-8204-465F-8607-13CFA01B0F13}" presName="node" presStyleLbl="node1" presStyleIdx="3" presStyleCnt="4">
        <dgm:presLayoutVars>
          <dgm:bulletEnabled val="1"/>
        </dgm:presLayoutVars>
      </dgm:prSet>
      <dgm:spPr/>
      <dgm:t>
        <a:bodyPr/>
        <a:lstStyle/>
        <a:p>
          <a:endParaRPr lang="fr-CA"/>
        </a:p>
      </dgm:t>
    </dgm:pt>
  </dgm:ptLst>
  <dgm:cxnLst>
    <dgm:cxn modelId="{267B6544-3AD0-42EC-856A-A6BCDFEECA58}" srcId="{45EA3844-044F-44A5-B043-17C905925DAC}" destId="{30960FF9-3BC8-4AF7-AB32-846959157DB3}" srcOrd="2" destOrd="0" parTransId="{B7F77E84-5DEC-4A32-A229-DBF8E93EDCB5}" sibTransId="{0A0DA3B8-30D9-471E-AEBC-C3704B65E86A}"/>
    <dgm:cxn modelId="{0214AEC1-5ED5-41A7-8D70-23F5468D6780}" srcId="{45EA3844-044F-44A5-B043-17C905925DAC}" destId="{5DB9D09D-76D8-44D7-9B4C-FD6E8AAABA95}" srcOrd="1" destOrd="0" parTransId="{03CED3D8-FBDC-4906-8499-2F6B470D6097}" sibTransId="{5521E5A8-8897-4152-956D-B840471ACD39}"/>
    <dgm:cxn modelId="{4F69C8E1-2F65-433F-B108-397475BB8139}" type="presOf" srcId="{6B7D7B4B-8204-465F-8607-13CFA01B0F13}" destId="{4E272CBB-C4C6-4665-B2B9-12FD20BAF38A}" srcOrd="0" destOrd="0" presId="urn:microsoft.com/office/officeart/2005/8/layout/default#1"/>
    <dgm:cxn modelId="{4451A457-C5C3-4030-A422-6DE076AC376E}" srcId="{45EA3844-044F-44A5-B043-17C905925DAC}" destId="{6B7D7B4B-8204-465F-8607-13CFA01B0F13}" srcOrd="3" destOrd="0" parTransId="{8522DC33-62C4-488E-980C-2D18118D004D}" sibTransId="{7374C545-FC23-4EAC-92A7-9A11B09BBEDE}"/>
    <dgm:cxn modelId="{63B1071C-A8E4-401D-BC95-E10774260FB8}" type="presOf" srcId="{E5B2D8BD-FDC9-4B06-BE58-A8BD71F8C87C}" destId="{0BD30F58-99DB-4711-870E-3DA304859F57}" srcOrd="0" destOrd="0" presId="urn:microsoft.com/office/officeart/2005/8/layout/default#1"/>
    <dgm:cxn modelId="{7449B32E-D338-41A7-B2EC-83FBA58B5BB1}" type="presOf" srcId="{5DB9D09D-76D8-44D7-9B4C-FD6E8AAABA95}" destId="{59E8B0EE-D721-420E-A779-771F07910BDA}" srcOrd="0" destOrd="0" presId="urn:microsoft.com/office/officeart/2005/8/layout/default#1"/>
    <dgm:cxn modelId="{4E6FF924-3B70-4D43-8F16-712CA63E730A}" srcId="{45EA3844-044F-44A5-B043-17C905925DAC}" destId="{E5B2D8BD-FDC9-4B06-BE58-A8BD71F8C87C}" srcOrd="0" destOrd="0" parTransId="{342A11F4-3DAE-4185-B60E-B05CEC35E83C}" sibTransId="{D15D314D-C745-411B-9C6C-15DF246E0B3E}"/>
    <dgm:cxn modelId="{52B7A312-1D95-41D4-AFBD-97356FE66B3E}" type="presOf" srcId="{45EA3844-044F-44A5-B043-17C905925DAC}" destId="{832B540B-4AE6-49F1-B5ED-6CEB2ABB429E}" srcOrd="0" destOrd="0" presId="urn:microsoft.com/office/officeart/2005/8/layout/default#1"/>
    <dgm:cxn modelId="{93FCB18B-52D8-43BC-9D8C-832049330EA6}" type="presOf" srcId="{30960FF9-3BC8-4AF7-AB32-846959157DB3}" destId="{FC5C5795-8151-41A3-B09D-A2DF82E62F5A}" srcOrd="0" destOrd="0" presId="urn:microsoft.com/office/officeart/2005/8/layout/default#1"/>
    <dgm:cxn modelId="{A4EF6BF3-89C1-4902-BC9C-09EC38D62FB4}" type="presParOf" srcId="{832B540B-4AE6-49F1-B5ED-6CEB2ABB429E}" destId="{0BD30F58-99DB-4711-870E-3DA304859F57}" srcOrd="0" destOrd="0" presId="urn:microsoft.com/office/officeart/2005/8/layout/default#1"/>
    <dgm:cxn modelId="{A4E14A89-2A76-41B6-8289-28103DCF1042}" type="presParOf" srcId="{832B540B-4AE6-49F1-B5ED-6CEB2ABB429E}" destId="{BABF4185-C1C3-4860-B4E8-B6E06D58CB06}" srcOrd="1" destOrd="0" presId="urn:microsoft.com/office/officeart/2005/8/layout/default#1"/>
    <dgm:cxn modelId="{85D6A687-1211-450C-8E8C-A05F6DD46A62}" type="presParOf" srcId="{832B540B-4AE6-49F1-B5ED-6CEB2ABB429E}" destId="{59E8B0EE-D721-420E-A779-771F07910BDA}" srcOrd="2" destOrd="0" presId="urn:microsoft.com/office/officeart/2005/8/layout/default#1"/>
    <dgm:cxn modelId="{503DA3E6-52C5-4EDC-B77B-75E298AB3BB2}" type="presParOf" srcId="{832B540B-4AE6-49F1-B5ED-6CEB2ABB429E}" destId="{B7CB4AFC-CA77-4CDA-9805-11E434CCC759}" srcOrd="3" destOrd="0" presId="urn:microsoft.com/office/officeart/2005/8/layout/default#1"/>
    <dgm:cxn modelId="{A444EBFB-9A3A-4ADF-9E6E-DA672702D28F}" type="presParOf" srcId="{832B540B-4AE6-49F1-B5ED-6CEB2ABB429E}" destId="{FC5C5795-8151-41A3-B09D-A2DF82E62F5A}" srcOrd="4" destOrd="0" presId="urn:microsoft.com/office/officeart/2005/8/layout/default#1"/>
    <dgm:cxn modelId="{5B6B066C-FAF2-4FF8-B252-AB31178D2005}" type="presParOf" srcId="{832B540B-4AE6-49F1-B5ED-6CEB2ABB429E}" destId="{20979C41-41C5-4CAE-8B8E-D5DAD97E4558}" srcOrd="5" destOrd="0" presId="urn:microsoft.com/office/officeart/2005/8/layout/default#1"/>
    <dgm:cxn modelId="{67AB3284-777F-4303-BBAF-A403E552E763}" type="presParOf" srcId="{832B540B-4AE6-49F1-B5ED-6CEB2ABB429E}" destId="{4E272CBB-C4C6-4665-B2B9-12FD20BAF38A}"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EA3844-044F-44A5-B043-17C905925DAC}" type="doc">
      <dgm:prSet loTypeId="urn:microsoft.com/office/officeart/2005/8/layout/default#1" loCatId="list" qsTypeId="urn:microsoft.com/office/officeart/2005/8/quickstyle/simple2" qsCatId="simple" csTypeId="urn:microsoft.com/office/officeart/2005/8/colors/accent1_1" csCatId="accent1" phldr="1"/>
      <dgm:spPr/>
      <dgm:t>
        <a:bodyPr/>
        <a:lstStyle/>
        <a:p>
          <a:endParaRPr lang="fr-CA"/>
        </a:p>
      </dgm:t>
    </dgm:pt>
    <dgm:pt modelId="{E5B2D8BD-FDC9-4B06-BE58-A8BD71F8C87C}">
      <dgm:prSet phldrT="[Texte]" custT="1"/>
      <dgm:spPr/>
      <dgm:t>
        <a:bodyPr/>
        <a:lstStyle/>
        <a:p>
          <a:r>
            <a:rPr lang="fr-CA" sz="2400" dirty="0" smtClean="0">
              <a:latin typeface="Arial Narrow" panose="020B0606020202030204" pitchFamily="34" charset="0"/>
            </a:rPr>
            <a:t>Structure partenariale </a:t>
          </a:r>
          <a:endParaRPr lang="fr-CA" sz="2400" dirty="0">
            <a:latin typeface="Arial Narrow" panose="020B0606020202030204" pitchFamily="34" charset="0"/>
          </a:endParaRPr>
        </a:p>
      </dgm:t>
    </dgm:pt>
    <dgm:pt modelId="{342A11F4-3DAE-4185-B60E-B05CEC35E83C}" type="parTrans" cxnId="{4E6FF924-3B70-4D43-8F16-712CA63E730A}">
      <dgm:prSet/>
      <dgm:spPr/>
      <dgm:t>
        <a:bodyPr/>
        <a:lstStyle/>
        <a:p>
          <a:endParaRPr lang="fr-CA" sz="1400">
            <a:latin typeface="Arial Narrow" panose="020B0606020202030204" pitchFamily="34" charset="0"/>
          </a:endParaRPr>
        </a:p>
      </dgm:t>
    </dgm:pt>
    <dgm:pt modelId="{D15D314D-C745-411B-9C6C-15DF246E0B3E}" type="sibTrans" cxnId="{4E6FF924-3B70-4D43-8F16-712CA63E730A}">
      <dgm:prSet/>
      <dgm:spPr/>
      <dgm:t>
        <a:bodyPr/>
        <a:lstStyle/>
        <a:p>
          <a:endParaRPr lang="fr-CA" sz="1400">
            <a:latin typeface="Arial Narrow" panose="020B0606020202030204" pitchFamily="34" charset="0"/>
          </a:endParaRPr>
        </a:p>
      </dgm:t>
    </dgm:pt>
    <dgm:pt modelId="{5DB9D09D-76D8-44D7-9B4C-FD6E8AAABA95}">
      <dgm:prSet phldrT="[Texte]" custT="1"/>
      <dgm:spPr/>
      <dgm:t>
        <a:bodyPr/>
        <a:lstStyle/>
        <a:p>
          <a:r>
            <a:rPr lang="fr-CA" sz="2400" dirty="0" smtClean="0">
              <a:latin typeface="Arial Narrow" panose="020B0606020202030204" pitchFamily="34" charset="0"/>
            </a:rPr>
            <a:t>Stages rémunérés en entreprise</a:t>
          </a:r>
          <a:endParaRPr lang="fr-CA" sz="2400" dirty="0">
            <a:latin typeface="Arial Narrow" panose="020B0606020202030204" pitchFamily="34" charset="0"/>
          </a:endParaRPr>
        </a:p>
      </dgm:t>
    </dgm:pt>
    <dgm:pt modelId="{03CED3D8-FBDC-4906-8499-2F6B470D6097}" type="parTrans" cxnId="{0214AEC1-5ED5-41A7-8D70-23F5468D6780}">
      <dgm:prSet/>
      <dgm:spPr/>
      <dgm:t>
        <a:bodyPr/>
        <a:lstStyle/>
        <a:p>
          <a:endParaRPr lang="fr-CA" sz="1400">
            <a:latin typeface="Arial Narrow" panose="020B0606020202030204" pitchFamily="34" charset="0"/>
          </a:endParaRPr>
        </a:p>
      </dgm:t>
    </dgm:pt>
    <dgm:pt modelId="{5521E5A8-8897-4152-956D-B840471ACD39}" type="sibTrans" cxnId="{0214AEC1-5ED5-41A7-8D70-23F5468D6780}">
      <dgm:prSet/>
      <dgm:spPr/>
      <dgm:t>
        <a:bodyPr/>
        <a:lstStyle/>
        <a:p>
          <a:endParaRPr lang="fr-CA" sz="1400">
            <a:latin typeface="Arial Narrow" panose="020B0606020202030204" pitchFamily="34" charset="0"/>
          </a:endParaRPr>
        </a:p>
      </dgm:t>
    </dgm:pt>
    <dgm:pt modelId="{30960FF9-3BC8-4AF7-AB32-846959157DB3}">
      <dgm:prSet phldrT="[Texte]" custT="1"/>
      <dgm:spPr/>
      <dgm:t>
        <a:bodyPr/>
        <a:lstStyle/>
        <a:p>
          <a:r>
            <a:rPr lang="fr-CA" sz="2400" dirty="0" smtClean="0">
              <a:latin typeface="Arial Narrow" panose="020B0606020202030204" pitchFamily="34" charset="0"/>
            </a:rPr>
            <a:t>Approche </a:t>
          </a:r>
          <a:br>
            <a:rPr lang="fr-CA" sz="2400" dirty="0" smtClean="0">
              <a:latin typeface="Arial Narrow" panose="020B0606020202030204" pitchFamily="34" charset="0"/>
            </a:rPr>
          </a:br>
          <a:r>
            <a:rPr lang="fr-CA" sz="2400" dirty="0" smtClean="0">
              <a:latin typeface="Arial Narrow" panose="020B0606020202030204" pitchFamily="34" charset="0"/>
            </a:rPr>
            <a:t>clientèle</a:t>
          </a:r>
          <a:endParaRPr lang="fr-CA" sz="2400" dirty="0">
            <a:latin typeface="Arial Narrow" panose="020B0606020202030204" pitchFamily="34" charset="0"/>
          </a:endParaRPr>
        </a:p>
      </dgm:t>
    </dgm:pt>
    <dgm:pt modelId="{B7F77E84-5DEC-4A32-A229-DBF8E93EDCB5}" type="parTrans" cxnId="{267B6544-3AD0-42EC-856A-A6BCDFEECA58}">
      <dgm:prSet/>
      <dgm:spPr/>
      <dgm:t>
        <a:bodyPr/>
        <a:lstStyle/>
        <a:p>
          <a:endParaRPr lang="fr-CA" sz="1400">
            <a:latin typeface="Arial Narrow" panose="020B0606020202030204" pitchFamily="34" charset="0"/>
          </a:endParaRPr>
        </a:p>
      </dgm:t>
    </dgm:pt>
    <dgm:pt modelId="{0A0DA3B8-30D9-471E-AEBC-C3704B65E86A}" type="sibTrans" cxnId="{267B6544-3AD0-42EC-856A-A6BCDFEECA58}">
      <dgm:prSet/>
      <dgm:spPr/>
      <dgm:t>
        <a:bodyPr/>
        <a:lstStyle/>
        <a:p>
          <a:endParaRPr lang="fr-CA" sz="1400">
            <a:latin typeface="Arial Narrow" panose="020B0606020202030204" pitchFamily="34" charset="0"/>
          </a:endParaRPr>
        </a:p>
      </dgm:t>
    </dgm:pt>
    <dgm:pt modelId="{6B7D7B4B-8204-465F-8607-13CFA01B0F13}">
      <dgm:prSet phldrT="[Texte]" custT="1"/>
      <dgm:spPr/>
      <dgm:t>
        <a:bodyPr/>
        <a:lstStyle/>
        <a:p>
          <a:r>
            <a:rPr lang="fr-CA" sz="2400" dirty="0" smtClean="0">
              <a:latin typeface="Arial Narrow" panose="020B0606020202030204" pitchFamily="34" charset="0"/>
            </a:rPr>
            <a:t>Formation universitaire dédiée</a:t>
          </a:r>
          <a:endParaRPr lang="fr-CA" sz="2400" dirty="0">
            <a:latin typeface="Arial Narrow" panose="020B0606020202030204" pitchFamily="34" charset="0"/>
          </a:endParaRPr>
        </a:p>
      </dgm:t>
    </dgm:pt>
    <dgm:pt modelId="{8522DC33-62C4-488E-980C-2D18118D004D}" type="parTrans" cxnId="{4451A457-C5C3-4030-A422-6DE076AC376E}">
      <dgm:prSet/>
      <dgm:spPr/>
      <dgm:t>
        <a:bodyPr/>
        <a:lstStyle/>
        <a:p>
          <a:endParaRPr lang="fr-CA" sz="1400">
            <a:latin typeface="Arial Narrow" panose="020B0606020202030204" pitchFamily="34" charset="0"/>
          </a:endParaRPr>
        </a:p>
      </dgm:t>
    </dgm:pt>
    <dgm:pt modelId="{7374C545-FC23-4EAC-92A7-9A11B09BBEDE}" type="sibTrans" cxnId="{4451A457-C5C3-4030-A422-6DE076AC376E}">
      <dgm:prSet/>
      <dgm:spPr/>
      <dgm:t>
        <a:bodyPr/>
        <a:lstStyle/>
        <a:p>
          <a:endParaRPr lang="fr-CA" sz="1400">
            <a:latin typeface="Arial Narrow" panose="020B0606020202030204" pitchFamily="34" charset="0"/>
          </a:endParaRPr>
        </a:p>
      </dgm:t>
    </dgm:pt>
    <dgm:pt modelId="{832B540B-4AE6-49F1-B5ED-6CEB2ABB429E}" type="pres">
      <dgm:prSet presAssocID="{45EA3844-044F-44A5-B043-17C905925DAC}" presName="diagram" presStyleCnt="0">
        <dgm:presLayoutVars>
          <dgm:dir/>
          <dgm:resizeHandles val="exact"/>
        </dgm:presLayoutVars>
      </dgm:prSet>
      <dgm:spPr/>
      <dgm:t>
        <a:bodyPr/>
        <a:lstStyle/>
        <a:p>
          <a:endParaRPr lang="fr-CA"/>
        </a:p>
      </dgm:t>
    </dgm:pt>
    <dgm:pt modelId="{0BD30F58-99DB-4711-870E-3DA304859F57}" type="pres">
      <dgm:prSet presAssocID="{E5B2D8BD-FDC9-4B06-BE58-A8BD71F8C87C}" presName="node" presStyleLbl="node1" presStyleIdx="0" presStyleCnt="4">
        <dgm:presLayoutVars>
          <dgm:bulletEnabled val="1"/>
        </dgm:presLayoutVars>
      </dgm:prSet>
      <dgm:spPr/>
      <dgm:t>
        <a:bodyPr/>
        <a:lstStyle/>
        <a:p>
          <a:endParaRPr lang="fr-CA"/>
        </a:p>
      </dgm:t>
    </dgm:pt>
    <dgm:pt modelId="{BABF4185-C1C3-4860-B4E8-B6E06D58CB06}" type="pres">
      <dgm:prSet presAssocID="{D15D314D-C745-411B-9C6C-15DF246E0B3E}" presName="sibTrans" presStyleCnt="0"/>
      <dgm:spPr/>
    </dgm:pt>
    <dgm:pt modelId="{59E8B0EE-D721-420E-A779-771F07910BDA}" type="pres">
      <dgm:prSet presAssocID="{5DB9D09D-76D8-44D7-9B4C-FD6E8AAABA95}" presName="node" presStyleLbl="node1" presStyleIdx="1" presStyleCnt="4">
        <dgm:presLayoutVars>
          <dgm:bulletEnabled val="1"/>
        </dgm:presLayoutVars>
      </dgm:prSet>
      <dgm:spPr/>
      <dgm:t>
        <a:bodyPr/>
        <a:lstStyle/>
        <a:p>
          <a:endParaRPr lang="fr-CA"/>
        </a:p>
      </dgm:t>
    </dgm:pt>
    <dgm:pt modelId="{B7CB4AFC-CA77-4CDA-9805-11E434CCC759}" type="pres">
      <dgm:prSet presAssocID="{5521E5A8-8897-4152-956D-B840471ACD39}" presName="sibTrans" presStyleCnt="0"/>
      <dgm:spPr/>
    </dgm:pt>
    <dgm:pt modelId="{FC5C5795-8151-41A3-B09D-A2DF82E62F5A}" type="pres">
      <dgm:prSet presAssocID="{30960FF9-3BC8-4AF7-AB32-846959157DB3}" presName="node" presStyleLbl="node1" presStyleIdx="2" presStyleCnt="4">
        <dgm:presLayoutVars>
          <dgm:bulletEnabled val="1"/>
        </dgm:presLayoutVars>
      </dgm:prSet>
      <dgm:spPr/>
      <dgm:t>
        <a:bodyPr/>
        <a:lstStyle/>
        <a:p>
          <a:endParaRPr lang="fr-CA"/>
        </a:p>
      </dgm:t>
    </dgm:pt>
    <dgm:pt modelId="{20979C41-41C5-4CAE-8B8E-D5DAD97E4558}" type="pres">
      <dgm:prSet presAssocID="{0A0DA3B8-30D9-471E-AEBC-C3704B65E86A}" presName="sibTrans" presStyleCnt="0"/>
      <dgm:spPr/>
    </dgm:pt>
    <dgm:pt modelId="{4E272CBB-C4C6-4665-B2B9-12FD20BAF38A}" type="pres">
      <dgm:prSet presAssocID="{6B7D7B4B-8204-465F-8607-13CFA01B0F13}" presName="node" presStyleLbl="node1" presStyleIdx="3" presStyleCnt="4">
        <dgm:presLayoutVars>
          <dgm:bulletEnabled val="1"/>
        </dgm:presLayoutVars>
      </dgm:prSet>
      <dgm:spPr/>
      <dgm:t>
        <a:bodyPr/>
        <a:lstStyle/>
        <a:p>
          <a:endParaRPr lang="fr-CA"/>
        </a:p>
      </dgm:t>
    </dgm:pt>
  </dgm:ptLst>
  <dgm:cxnLst>
    <dgm:cxn modelId="{25F090DA-6B71-4EE6-942D-99F2E15E010F}" type="presOf" srcId="{6B7D7B4B-8204-465F-8607-13CFA01B0F13}" destId="{4E272CBB-C4C6-4665-B2B9-12FD20BAF38A}" srcOrd="0" destOrd="0" presId="urn:microsoft.com/office/officeart/2005/8/layout/default#1"/>
    <dgm:cxn modelId="{267B6544-3AD0-42EC-856A-A6BCDFEECA58}" srcId="{45EA3844-044F-44A5-B043-17C905925DAC}" destId="{30960FF9-3BC8-4AF7-AB32-846959157DB3}" srcOrd="2" destOrd="0" parTransId="{B7F77E84-5DEC-4A32-A229-DBF8E93EDCB5}" sibTransId="{0A0DA3B8-30D9-471E-AEBC-C3704B65E86A}"/>
    <dgm:cxn modelId="{0214AEC1-5ED5-41A7-8D70-23F5468D6780}" srcId="{45EA3844-044F-44A5-B043-17C905925DAC}" destId="{5DB9D09D-76D8-44D7-9B4C-FD6E8AAABA95}" srcOrd="1" destOrd="0" parTransId="{03CED3D8-FBDC-4906-8499-2F6B470D6097}" sibTransId="{5521E5A8-8897-4152-956D-B840471ACD39}"/>
    <dgm:cxn modelId="{E07694FA-5ED8-419C-8D10-5E7E6D031020}" type="presOf" srcId="{5DB9D09D-76D8-44D7-9B4C-FD6E8AAABA95}" destId="{59E8B0EE-D721-420E-A779-771F07910BDA}" srcOrd="0" destOrd="0" presId="urn:microsoft.com/office/officeart/2005/8/layout/default#1"/>
    <dgm:cxn modelId="{55D11B7B-A83B-471D-A0C3-2AE1C91ACFF5}" type="presOf" srcId="{45EA3844-044F-44A5-B043-17C905925DAC}" destId="{832B540B-4AE6-49F1-B5ED-6CEB2ABB429E}" srcOrd="0" destOrd="0" presId="urn:microsoft.com/office/officeart/2005/8/layout/default#1"/>
    <dgm:cxn modelId="{3D679F1C-8551-4755-A06D-35129EB00D59}" type="presOf" srcId="{E5B2D8BD-FDC9-4B06-BE58-A8BD71F8C87C}" destId="{0BD30F58-99DB-4711-870E-3DA304859F57}" srcOrd="0" destOrd="0" presId="urn:microsoft.com/office/officeart/2005/8/layout/default#1"/>
    <dgm:cxn modelId="{4451A457-C5C3-4030-A422-6DE076AC376E}" srcId="{45EA3844-044F-44A5-B043-17C905925DAC}" destId="{6B7D7B4B-8204-465F-8607-13CFA01B0F13}" srcOrd="3" destOrd="0" parTransId="{8522DC33-62C4-488E-980C-2D18118D004D}" sibTransId="{7374C545-FC23-4EAC-92A7-9A11B09BBEDE}"/>
    <dgm:cxn modelId="{CA26DA97-86E7-456E-B687-A0406622DC66}" type="presOf" srcId="{30960FF9-3BC8-4AF7-AB32-846959157DB3}" destId="{FC5C5795-8151-41A3-B09D-A2DF82E62F5A}" srcOrd="0" destOrd="0" presId="urn:microsoft.com/office/officeart/2005/8/layout/default#1"/>
    <dgm:cxn modelId="{4E6FF924-3B70-4D43-8F16-712CA63E730A}" srcId="{45EA3844-044F-44A5-B043-17C905925DAC}" destId="{E5B2D8BD-FDC9-4B06-BE58-A8BD71F8C87C}" srcOrd="0" destOrd="0" parTransId="{342A11F4-3DAE-4185-B60E-B05CEC35E83C}" sibTransId="{D15D314D-C745-411B-9C6C-15DF246E0B3E}"/>
    <dgm:cxn modelId="{AB504A09-EF27-4EEC-8764-5FF1E953FFDD}" type="presParOf" srcId="{832B540B-4AE6-49F1-B5ED-6CEB2ABB429E}" destId="{0BD30F58-99DB-4711-870E-3DA304859F57}" srcOrd="0" destOrd="0" presId="urn:microsoft.com/office/officeart/2005/8/layout/default#1"/>
    <dgm:cxn modelId="{11750C7D-470D-42F5-9F93-129278B809F4}" type="presParOf" srcId="{832B540B-4AE6-49F1-B5ED-6CEB2ABB429E}" destId="{BABF4185-C1C3-4860-B4E8-B6E06D58CB06}" srcOrd="1" destOrd="0" presId="urn:microsoft.com/office/officeart/2005/8/layout/default#1"/>
    <dgm:cxn modelId="{1BE044AA-E7D6-4FE5-BAFB-0E2A9B58AEDA}" type="presParOf" srcId="{832B540B-4AE6-49F1-B5ED-6CEB2ABB429E}" destId="{59E8B0EE-D721-420E-A779-771F07910BDA}" srcOrd="2" destOrd="0" presId="urn:microsoft.com/office/officeart/2005/8/layout/default#1"/>
    <dgm:cxn modelId="{F69C2AFB-D6FF-4F3F-9852-39003DD8C215}" type="presParOf" srcId="{832B540B-4AE6-49F1-B5ED-6CEB2ABB429E}" destId="{B7CB4AFC-CA77-4CDA-9805-11E434CCC759}" srcOrd="3" destOrd="0" presId="urn:microsoft.com/office/officeart/2005/8/layout/default#1"/>
    <dgm:cxn modelId="{E1EBC0C8-57E1-40A9-BE68-7BC183771C87}" type="presParOf" srcId="{832B540B-4AE6-49F1-B5ED-6CEB2ABB429E}" destId="{FC5C5795-8151-41A3-B09D-A2DF82E62F5A}" srcOrd="4" destOrd="0" presId="urn:microsoft.com/office/officeart/2005/8/layout/default#1"/>
    <dgm:cxn modelId="{60A2EE9C-1EBE-447D-82FE-C897B3F127D7}" type="presParOf" srcId="{832B540B-4AE6-49F1-B5ED-6CEB2ABB429E}" destId="{20979C41-41C5-4CAE-8B8E-D5DAD97E4558}" srcOrd="5" destOrd="0" presId="urn:microsoft.com/office/officeart/2005/8/layout/default#1"/>
    <dgm:cxn modelId="{E335E119-C61A-4E36-A358-D1D87AB04B4C}" type="presParOf" srcId="{832B540B-4AE6-49F1-B5ED-6CEB2ABB429E}" destId="{4E272CBB-C4C6-4665-B2B9-12FD20BAF38A}"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30F58-99DB-4711-870E-3DA304859F57}">
      <dsp:nvSpPr>
        <dsp:cNvPr id="0" name=""/>
        <dsp:cNvSpPr/>
      </dsp:nvSpPr>
      <dsp:spPr>
        <a:xfrm>
          <a:off x="1144876" y="75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Gouvernement</a:t>
          </a:r>
          <a:endParaRPr lang="fr-CA" sz="2400" kern="1200" dirty="0">
            <a:latin typeface="Arial Narrow" panose="020B0606020202030204" pitchFamily="34" charset="0"/>
          </a:endParaRPr>
        </a:p>
      </dsp:txBody>
      <dsp:txXfrm>
        <a:off x="1144876" y="759"/>
        <a:ext cx="2304371" cy="1382623"/>
      </dsp:txXfrm>
    </dsp:sp>
    <dsp:sp modelId="{59E8B0EE-D721-420E-A779-771F07910BDA}">
      <dsp:nvSpPr>
        <dsp:cNvPr id="0" name=""/>
        <dsp:cNvSpPr/>
      </dsp:nvSpPr>
      <dsp:spPr>
        <a:xfrm>
          <a:off x="3679685" y="75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Secteur de l’employabilité</a:t>
          </a:r>
          <a:endParaRPr lang="fr-CA" sz="2400" kern="1200" dirty="0">
            <a:latin typeface="Arial Narrow" panose="020B0606020202030204" pitchFamily="34" charset="0"/>
          </a:endParaRPr>
        </a:p>
      </dsp:txBody>
      <dsp:txXfrm>
        <a:off x="3679685" y="759"/>
        <a:ext cx="2304371" cy="1382623"/>
      </dsp:txXfrm>
    </dsp:sp>
    <dsp:sp modelId="{FC5C5795-8151-41A3-B09D-A2DF82E62F5A}">
      <dsp:nvSpPr>
        <dsp:cNvPr id="0" name=""/>
        <dsp:cNvSpPr/>
      </dsp:nvSpPr>
      <dsp:spPr>
        <a:xfrm>
          <a:off x="1144876" y="161381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Organismes</a:t>
          </a:r>
          <a:endParaRPr lang="fr-CA" sz="2400" kern="1200" dirty="0">
            <a:latin typeface="Arial Narrow" panose="020B0606020202030204" pitchFamily="34" charset="0"/>
          </a:endParaRPr>
        </a:p>
      </dsp:txBody>
      <dsp:txXfrm>
        <a:off x="1144876" y="1613819"/>
        <a:ext cx="2304371" cy="1382623"/>
      </dsp:txXfrm>
    </dsp:sp>
    <dsp:sp modelId="{4E272CBB-C4C6-4665-B2B9-12FD20BAF38A}">
      <dsp:nvSpPr>
        <dsp:cNvPr id="0" name=""/>
        <dsp:cNvSpPr/>
      </dsp:nvSpPr>
      <dsp:spPr>
        <a:xfrm>
          <a:off x="3679685" y="161381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Éducation</a:t>
          </a:r>
          <a:endParaRPr lang="fr-CA" sz="2400" kern="1200" dirty="0">
            <a:latin typeface="Arial Narrow" panose="020B0606020202030204" pitchFamily="34" charset="0"/>
          </a:endParaRPr>
        </a:p>
      </dsp:txBody>
      <dsp:txXfrm>
        <a:off x="3679685" y="1613819"/>
        <a:ext cx="2304371" cy="1382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30F58-99DB-4711-870E-3DA304859F57}">
      <dsp:nvSpPr>
        <dsp:cNvPr id="0" name=""/>
        <dsp:cNvSpPr/>
      </dsp:nvSpPr>
      <dsp:spPr>
        <a:xfrm>
          <a:off x="1144876" y="75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Structure partenariale </a:t>
          </a:r>
          <a:endParaRPr lang="fr-CA" sz="2400" kern="1200" dirty="0">
            <a:latin typeface="Arial Narrow" panose="020B0606020202030204" pitchFamily="34" charset="0"/>
          </a:endParaRPr>
        </a:p>
      </dsp:txBody>
      <dsp:txXfrm>
        <a:off x="1144876" y="759"/>
        <a:ext cx="2304371" cy="1382623"/>
      </dsp:txXfrm>
    </dsp:sp>
    <dsp:sp modelId="{59E8B0EE-D721-420E-A779-771F07910BDA}">
      <dsp:nvSpPr>
        <dsp:cNvPr id="0" name=""/>
        <dsp:cNvSpPr/>
      </dsp:nvSpPr>
      <dsp:spPr>
        <a:xfrm>
          <a:off x="3679685" y="75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Stages rémunérés en entreprise</a:t>
          </a:r>
          <a:endParaRPr lang="fr-CA" sz="2400" kern="1200" dirty="0">
            <a:latin typeface="Arial Narrow" panose="020B0606020202030204" pitchFamily="34" charset="0"/>
          </a:endParaRPr>
        </a:p>
      </dsp:txBody>
      <dsp:txXfrm>
        <a:off x="3679685" y="759"/>
        <a:ext cx="2304371" cy="1382623"/>
      </dsp:txXfrm>
    </dsp:sp>
    <dsp:sp modelId="{FC5C5795-8151-41A3-B09D-A2DF82E62F5A}">
      <dsp:nvSpPr>
        <dsp:cNvPr id="0" name=""/>
        <dsp:cNvSpPr/>
      </dsp:nvSpPr>
      <dsp:spPr>
        <a:xfrm>
          <a:off x="1144876" y="161381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Approche </a:t>
          </a:r>
          <a:br>
            <a:rPr lang="fr-CA" sz="2400" kern="1200" dirty="0" smtClean="0">
              <a:latin typeface="Arial Narrow" panose="020B0606020202030204" pitchFamily="34" charset="0"/>
            </a:rPr>
          </a:br>
          <a:r>
            <a:rPr lang="fr-CA" sz="2400" kern="1200" dirty="0" smtClean="0">
              <a:latin typeface="Arial Narrow" panose="020B0606020202030204" pitchFamily="34" charset="0"/>
            </a:rPr>
            <a:t>clientèle</a:t>
          </a:r>
          <a:endParaRPr lang="fr-CA" sz="2400" kern="1200" dirty="0">
            <a:latin typeface="Arial Narrow" panose="020B0606020202030204" pitchFamily="34" charset="0"/>
          </a:endParaRPr>
        </a:p>
      </dsp:txBody>
      <dsp:txXfrm>
        <a:off x="1144876" y="1613819"/>
        <a:ext cx="2304371" cy="1382623"/>
      </dsp:txXfrm>
    </dsp:sp>
    <dsp:sp modelId="{4E272CBB-C4C6-4665-B2B9-12FD20BAF38A}">
      <dsp:nvSpPr>
        <dsp:cNvPr id="0" name=""/>
        <dsp:cNvSpPr/>
      </dsp:nvSpPr>
      <dsp:spPr>
        <a:xfrm>
          <a:off x="3679685" y="1613819"/>
          <a:ext cx="2304371" cy="138262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CA" sz="2400" kern="1200" dirty="0" smtClean="0">
              <a:latin typeface="Arial Narrow" panose="020B0606020202030204" pitchFamily="34" charset="0"/>
            </a:rPr>
            <a:t>Formation universitaire dédiée</a:t>
          </a:r>
          <a:endParaRPr lang="fr-CA" sz="2400" kern="1200" dirty="0">
            <a:latin typeface="Arial Narrow" panose="020B0606020202030204" pitchFamily="34" charset="0"/>
          </a:endParaRPr>
        </a:p>
      </dsp:txBody>
      <dsp:txXfrm>
        <a:off x="3679685" y="1613819"/>
        <a:ext cx="2304371" cy="13826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E76BB-E256-44E8-B4C4-31B432A0FDA4}" type="datetimeFigureOut">
              <a:rPr lang="fr-CA" smtClean="0"/>
              <a:pPr/>
              <a:t>2017-09-27</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FABC9-9B88-4395-9847-5565E80C098F}" type="slidenum">
              <a:rPr lang="fr-CA" smtClean="0"/>
              <a:pPr/>
              <a:t>‹N°›</a:t>
            </a:fld>
            <a:endParaRPr lang="fr-CA"/>
          </a:p>
        </p:txBody>
      </p:sp>
    </p:spTree>
    <p:extLst>
      <p:ext uri="{BB962C8B-B14F-4D97-AF65-F5344CB8AC3E}">
        <p14:creationId xmlns:p14="http://schemas.microsoft.com/office/powerpoint/2010/main" val="18427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9DFABC9-9B88-4395-9847-5565E80C098F}" type="slidenum">
              <a:rPr lang="fr-CA" smtClean="0"/>
              <a:pPr/>
              <a:t>1</a:t>
            </a:fld>
            <a:endParaRPr lang="fr-CA"/>
          </a:p>
        </p:txBody>
      </p:sp>
    </p:spTree>
    <p:extLst>
      <p:ext uri="{BB962C8B-B14F-4D97-AF65-F5344CB8AC3E}">
        <p14:creationId xmlns:p14="http://schemas.microsoft.com/office/powerpoint/2010/main" val="404440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http://www.statcan.gc.ca/tables-tableaux/sum-som/l02/cst01/lfss01a-fra.htm</a:t>
            </a:r>
            <a:endParaRPr lang="fr-CA" dirty="0"/>
          </a:p>
        </p:txBody>
      </p:sp>
      <p:sp>
        <p:nvSpPr>
          <p:cNvPr id="4" name="Espace réservé du numéro de diapositive 3"/>
          <p:cNvSpPr>
            <a:spLocks noGrp="1"/>
          </p:cNvSpPr>
          <p:nvPr>
            <p:ph type="sldNum" sz="quarter" idx="10"/>
          </p:nvPr>
        </p:nvSpPr>
        <p:spPr/>
        <p:txBody>
          <a:bodyPr/>
          <a:lstStyle/>
          <a:p>
            <a:fld id="{69DFABC9-9B88-4395-9847-5565E80C098F}" type="slidenum">
              <a:rPr lang="fr-CA" smtClean="0"/>
              <a:pPr/>
              <a:t>6</a:t>
            </a:fld>
            <a:endParaRPr lang="fr-CA"/>
          </a:p>
        </p:txBody>
      </p:sp>
    </p:spTree>
    <p:extLst>
      <p:ext uri="{BB962C8B-B14F-4D97-AF65-F5344CB8AC3E}">
        <p14:creationId xmlns:p14="http://schemas.microsoft.com/office/powerpoint/2010/main" val="191286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58952" y="4601718"/>
            <a:ext cx="5486400" cy="360045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24,5M$ en 2016-2017</a:t>
            </a:r>
          </a:p>
          <a:p>
            <a:r>
              <a:rPr lang="fr-CA" dirty="0" smtClean="0"/>
              <a:t>28,5 M$ en 2017-2018</a:t>
            </a:r>
            <a:endParaRPr lang="fr-CA" dirty="0"/>
          </a:p>
        </p:txBody>
      </p:sp>
      <p:sp>
        <p:nvSpPr>
          <p:cNvPr id="4" name="Espace réservé du numéro de diapositive 3"/>
          <p:cNvSpPr>
            <a:spLocks noGrp="1"/>
          </p:cNvSpPr>
          <p:nvPr>
            <p:ph type="sldNum" sz="quarter" idx="10"/>
          </p:nvPr>
        </p:nvSpPr>
        <p:spPr/>
        <p:txBody>
          <a:bodyPr/>
          <a:lstStyle/>
          <a:p>
            <a:fld id="{69DFABC9-9B88-4395-9847-5565E80C098F}" type="slidenum">
              <a:rPr lang="fr-CA" smtClean="0"/>
              <a:pPr/>
              <a:t>9</a:t>
            </a:fld>
            <a:endParaRPr lang="fr-CA"/>
          </a:p>
        </p:txBody>
      </p:sp>
      <p:pic>
        <p:nvPicPr>
          <p:cNvPr id="1026" name="Picture 2"/>
          <p:cNvPicPr>
            <a:picLocks noChangeAspect="1" noChangeArrowheads="1"/>
          </p:cNvPicPr>
          <p:nvPr/>
        </p:nvPicPr>
        <p:blipFill>
          <a:blip r:embed="rId3"/>
          <a:srcRect/>
          <a:stretch>
            <a:fillRect/>
          </a:stretch>
        </p:blipFill>
        <p:spPr bwMode="auto">
          <a:xfrm>
            <a:off x="675513" y="4872419"/>
            <a:ext cx="5543550" cy="2581275"/>
          </a:xfrm>
          <a:prstGeom prst="rect">
            <a:avLst/>
          </a:prstGeom>
          <a:noFill/>
          <a:ln w="9525">
            <a:noFill/>
            <a:miter lim="800000"/>
            <a:headEnd/>
            <a:tailEnd/>
          </a:ln>
        </p:spPr>
      </p:pic>
    </p:spTree>
    <p:extLst>
      <p:ext uri="{BB962C8B-B14F-4D97-AF65-F5344CB8AC3E}">
        <p14:creationId xmlns:p14="http://schemas.microsoft.com/office/powerpoint/2010/main" val="96077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CA" sz="1200" kern="1200" baseline="0" dirty="0" smtClean="0">
                <a:solidFill>
                  <a:schemeClr val="tx1"/>
                </a:solidFill>
                <a:latin typeface="+mn-lt"/>
                <a:ea typeface="+mn-ea"/>
                <a:cs typeface="+mn-cs"/>
              </a:rPr>
              <a:t>Tout le monde s’entend pour dire que l’intervention en développement de carrière doit être adaptée selon le profil du client. Au Québec, cela se traduit par des organismes qui ont développé une spécialisation auprès d’une clientèle particulière, comme les nouveaux arrivants, les travailleurs expérimentés, les jeunes, les femmes, les Autochtones, etc. Il existe aussi plusieurs organismes généralistes, qui desservent différentes clientèles, mais beaucoup de nos membres ont une spécialisation. Et parfois très poussée, notamment pour les personnes avec incapacités : trouble visuel ou </a:t>
            </a:r>
            <a:r>
              <a:rPr lang="fr-CA" dirty="0" smtClean="0"/>
              <a:t>handicap physique, sensoriel et neurologique ou …</a:t>
            </a:r>
            <a:endParaRPr lang="fr-CA" sz="1200" kern="1200" baseline="0" dirty="0" smtClean="0">
              <a:solidFill>
                <a:schemeClr val="tx1"/>
              </a:solidFill>
              <a:latin typeface="+mn-lt"/>
              <a:ea typeface="+mn-ea"/>
              <a:cs typeface="+mn-cs"/>
            </a:endParaRPr>
          </a:p>
          <a:p>
            <a:endParaRPr lang="fr-CA" sz="1200" kern="1200" baseline="0" dirty="0" smtClean="0">
              <a:solidFill>
                <a:schemeClr val="tx1"/>
              </a:solidFill>
              <a:latin typeface="+mn-lt"/>
              <a:ea typeface="+mn-ea"/>
              <a:cs typeface="+mn-cs"/>
            </a:endParaRPr>
          </a:p>
          <a:p>
            <a:r>
              <a:rPr lang="fr-CA" sz="1200" kern="1200" baseline="0" dirty="0" smtClean="0">
                <a:solidFill>
                  <a:schemeClr val="tx1"/>
                </a:solidFill>
                <a:latin typeface="+mn-lt"/>
                <a:ea typeface="+mn-ea"/>
                <a:cs typeface="+mn-cs"/>
              </a:rPr>
              <a:t>Par exemple, le RQuODE compte une douzaine d’organismes qui interviennent auprès des femmes, notamment pour les métiers non traditionnels, mais seulement un qui intervient uniquement auprès d’une clientèle masculine. Si certains organismes valorisent les groupes mixtes, il peut être avantageux d’offrir un environnement unisexe à certaines catégories de clientes, comme les femmes plus éloignées du marché du travail ou les victimes de violence conjugale, afin de créer un climat de confiance, de leur donner la chance de s’exprimer en toute quiétude, d’adapter les méthodes d’intervention aux styles d’apprentissage et de tenir compte de toutes les sphères de la vie des participantes. </a:t>
            </a:r>
          </a:p>
          <a:p>
            <a:endParaRPr lang="fr-CA" sz="1200" kern="1200" baseline="0" dirty="0" smtClean="0">
              <a:solidFill>
                <a:schemeClr val="tx1"/>
              </a:solidFill>
              <a:latin typeface="+mn-lt"/>
              <a:ea typeface="+mn-ea"/>
              <a:cs typeface="+mn-cs"/>
            </a:endParaRPr>
          </a:p>
          <a:p>
            <a:r>
              <a:rPr lang="fr-CA" sz="1200" kern="1200" baseline="0" dirty="0" smtClean="0">
                <a:solidFill>
                  <a:schemeClr val="tx1"/>
                </a:solidFill>
                <a:latin typeface="+mn-lt"/>
                <a:ea typeface="+mn-ea"/>
                <a:cs typeface="+mn-cs"/>
              </a:rPr>
              <a:t>En outre, la composition de groupes non mixtes lors de l’intervention en employabilité peut favoriser la détection de comportements préjudiciables à l’intégration et au maintien en emploi. Par exemple, certains organismes constatent qu’il est parfois plus facile de déceler une tendance au harcèlement de la part d’un participant masculin dans un groupe composé uniquement d'hommes que dans un groupe mixte, en raison de l’effet d'entraînement qui minimise les filtres sociaux. La mise à jour de comportements sexistes dans le groupe permet alors de corriger la situation de façon préventive, évitant ainsi une possible succession de renvois dus à des comportements inopportuns en milieu de travail. </a:t>
            </a:r>
            <a:endParaRPr lang="fr-CA" dirty="0"/>
          </a:p>
        </p:txBody>
      </p:sp>
      <p:sp>
        <p:nvSpPr>
          <p:cNvPr id="4" name="Espace réservé du numéro de diapositive 3"/>
          <p:cNvSpPr>
            <a:spLocks noGrp="1"/>
          </p:cNvSpPr>
          <p:nvPr>
            <p:ph type="sldNum" sz="quarter" idx="10"/>
          </p:nvPr>
        </p:nvSpPr>
        <p:spPr/>
        <p:txBody>
          <a:bodyPr/>
          <a:lstStyle/>
          <a:p>
            <a:fld id="{69DFABC9-9B88-4395-9847-5565E80C098F}" type="slidenum">
              <a:rPr lang="fr-CA" smtClean="0"/>
              <a:pPr/>
              <a:t>17</a:t>
            </a:fld>
            <a:endParaRPr lang="fr-CA"/>
          </a:p>
        </p:txBody>
      </p:sp>
    </p:spTree>
    <p:extLst>
      <p:ext uri="{BB962C8B-B14F-4D97-AF65-F5344CB8AC3E}">
        <p14:creationId xmlns:p14="http://schemas.microsoft.com/office/powerpoint/2010/main" val="3466000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69DFABC9-9B88-4395-9847-5565E80C098F}" type="slidenum">
              <a:rPr lang="fr-CA" smtClean="0"/>
              <a:pPr/>
              <a:t>19</a:t>
            </a:fld>
            <a:endParaRPr lang="fr-CA"/>
          </a:p>
        </p:txBody>
      </p:sp>
    </p:spTree>
    <p:extLst>
      <p:ext uri="{BB962C8B-B14F-4D97-AF65-F5344CB8AC3E}">
        <p14:creationId xmlns:p14="http://schemas.microsoft.com/office/powerpoint/2010/main" val="304507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fr-FR" smtClean="0"/>
              <a:t>Modifiez le style du titre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Modifiez le style des sous-titres du masque</a:t>
            </a:r>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6278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8100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5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351594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fr-FR" smtClean="0"/>
              <a:t>Modifiez le style du titre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A61015F-7CC6-4D0A-9D87-873EA4C304CC}" type="datetimeFigureOut">
              <a:rPr lang="en-US" smtClean="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5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44457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768096" y="2967788"/>
            <a:ext cx="3566160" cy="33415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smtClean="0"/>
              <a:t>Modifiez les styles du texte du masque</a:t>
            </a:r>
          </a:p>
        </p:txBody>
      </p:sp>
      <p:sp>
        <p:nvSpPr>
          <p:cNvPr id="6" name="Content Placeholder 5"/>
          <p:cNvSpPr>
            <a:spLocks noGrp="1"/>
          </p:cNvSpPr>
          <p:nvPr>
            <p:ph sz="quarter" idx="4"/>
          </p:nvPr>
        </p:nvSpPr>
        <p:spPr>
          <a:xfrm>
            <a:off x="4491990" y="2967788"/>
            <a:ext cx="3566160" cy="33415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pPr/>
              <a:t>9/27/2017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89186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pPr/>
              <a:t>9/27/2017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88126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pPr/>
              <a:t>9/27/2017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63586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fr-FR" smtClean="0"/>
              <a:t>Modifiez le style du titre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5C68B11-C5A8-448C-8CE9-B1A273C79CFC}" type="datetimeFigureOut">
              <a:rPr lang="en-US" smtClean="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59043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smtClean="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pPr/>
              <a:t>‹N°›</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21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dirty="0" smtClean="0"/>
              <a:t>21 </a:t>
            </a:r>
            <a:r>
              <a:rPr lang="en-US" dirty="0" err="1" smtClean="0"/>
              <a:t>novembre</a:t>
            </a:r>
            <a:r>
              <a:rPr lang="en-US" dirty="0" smtClean="0"/>
              <a:t> 2017</a:t>
            </a:r>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dirty="0" err="1" smtClean="0"/>
              <a:t>Conférence</a:t>
            </a:r>
            <a:r>
              <a:rPr lang="en-US" dirty="0" smtClean="0"/>
              <a:t> </a:t>
            </a:r>
            <a:r>
              <a:rPr lang="en-US" dirty="0" err="1" smtClean="0"/>
              <a:t>annuelle</a:t>
            </a:r>
            <a:r>
              <a:rPr lang="en-US" dirty="0" smtClean="0"/>
              <a:t> de </a:t>
            </a:r>
            <a:r>
              <a:rPr lang="en-US" dirty="0" err="1" smtClean="0"/>
              <a:t>l’ADCNB</a:t>
            </a:r>
            <a:r>
              <a:rPr lang="en-US" dirty="0" smtClean="0"/>
              <a:t> - Fredericton</a:t>
            </a:r>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‹N°›</a:t>
            </a:fld>
            <a:endParaRPr 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8030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Arial Narrow" panose="020B0606020202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Arial Narrow" panose="020B0606020202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tvanouvelles.ca/2016/12/23/dimmigrant-a-apprenti-cuisinie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CA" dirty="0" smtClean="0"/>
              <a:t>Le développement de carrière au </a:t>
            </a:r>
            <a:r>
              <a:rPr lang="fr-CA" dirty="0" err="1" smtClean="0"/>
              <a:t>québec</a:t>
            </a:r>
            <a:endParaRPr lang="fr-CA" dirty="0"/>
          </a:p>
        </p:txBody>
      </p:sp>
      <p:sp>
        <p:nvSpPr>
          <p:cNvPr id="3" name="Sous-titre 2"/>
          <p:cNvSpPr>
            <a:spLocks noGrp="1"/>
          </p:cNvSpPr>
          <p:nvPr>
            <p:ph type="subTitle" idx="1"/>
          </p:nvPr>
        </p:nvSpPr>
        <p:spPr/>
        <p:txBody>
          <a:bodyPr/>
          <a:lstStyle/>
          <a:p>
            <a:r>
              <a:rPr lang="fr-CA" dirty="0" smtClean="0"/>
              <a:t>Mylène Mattei</a:t>
            </a:r>
          </a:p>
          <a:p>
            <a:r>
              <a:rPr lang="fr-CA" dirty="0" smtClean="0"/>
              <a:t>Gabrielle St-Cyr</a:t>
            </a:r>
            <a:endParaRPr lang="fr-CA" dirty="0"/>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4443" b="10278"/>
          <a:stretch/>
        </p:blipFill>
        <p:spPr>
          <a:xfrm>
            <a:off x="0" y="-626534"/>
            <a:ext cx="9144000" cy="5198533"/>
          </a:xfrm>
          <a:prstGeom prst="rect">
            <a:avLst/>
          </a:prstGeom>
        </p:spPr>
      </p:pic>
    </p:spTree>
    <p:extLst>
      <p:ext uri="{BB962C8B-B14F-4D97-AF65-F5344CB8AC3E}">
        <p14:creationId xmlns:p14="http://schemas.microsoft.com/office/powerpoint/2010/main" val="679414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défis</a:t>
            </a:r>
            <a:endParaRPr lang="fr-CA"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327" y="2072371"/>
            <a:ext cx="5987091" cy="4235522"/>
          </a:xfrm>
        </p:spPr>
      </p:pic>
      <p:sp>
        <p:nvSpPr>
          <p:cNvPr id="5" name="Espace réservé du contenu 2"/>
          <p:cNvSpPr txBox="1">
            <a:spLocks/>
          </p:cNvSpPr>
          <p:nvPr/>
        </p:nvSpPr>
        <p:spPr>
          <a:xfrm>
            <a:off x="768096" y="2286000"/>
            <a:ext cx="4244171"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Arial Narrow" panose="020B0606020202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Arial Narrow" panose="020B0606020202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355600" indent="-355600">
              <a:buClr>
                <a:schemeClr val="tx1">
                  <a:lumMod val="50000"/>
                  <a:lumOff val="50000"/>
                </a:schemeClr>
              </a:buClr>
              <a:buFont typeface="Arial Narrow" panose="020B0606020202030204" pitchFamily="34" charset="0"/>
              <a:buChar char="–"/>
            </a:pPr>
            <a:r>
              <a:rPr lang="fr-CA" dirty="0" smtClean="0"/>
              <a:t>Structure imposante, parfois </a:t>
            </a:r>
            <a:br>
              <a:rPr lang="fr-CA" dirty="0" smtClean="0"/>
            </a:br>
            <a:r>
              <a:rPr lang="fr-CA" dirty="0" smtClean="0"/>
              <a:t>difficile à faire bouger</a:t>
            </a:r>
          </a:p>
          <a:p>
            <a:pPr marL="355600" indent="-355600">
              <a:buClr>
                <a:schemeClr val="tx1">
                  <a:lumMod val="50000"/>
                  <a:lumOff val="50000"/>
                </a:schemeClr>
              </a:buClr>
              <a:buFont typeface="Arial Narrow" panose="020B0606020202030204" pitchFamily="34" charset="0"/>
              <a:buChar char="–"/>
            </a:pPr>
            <a:r>
              <a:rPr lang="fr-CA" dirty="0" smtClean="0"/>
              <a:t>Poids décisionnel inégal </a:t>
            </a:r>
            <a:br>
              <a:rPr lang="fr-CA" dirty="0" smtClean="0"/>
            </a:br>
            <a:r>
              <a:rPr lang="fr-CA" dirty="0" smtClean="0"/>
              <a:t>selon les partenaires</a:t>
            </a:r>
          </a:p>
          <a:p>
            <a:pPr marL="355600" indent="-355600">
              <a:buClr>
                <a:schemeClr val="tx1">
                  <a:lumMod val="50000"/>
                  <a:lumOff val="50000"/>
                </a:schemeClr>
              </a:buClr>
              <a:buFont typeface="Arial Narrow" panose="020B0606020202030204" pitchFamily="34" charset="0"/>
              <a:buChar char="–"/>
            </a:pPr>
            <a:r>
              <a:rPr lang="fr-CA" dirty="0" smtClean="0"/>
              <a:t>Mobilisation des </a:t>
            </a:r>
            <a:br>
              <a:rPr lang="fr-CA" dirty="0" smtClean="0"/>
            </a:br>
            <a:r>
              <a:rPr lang="fr-CA" dirty="0" smtClean="0"/>
              <a:t>employeurs</a:t>
            </a:r>
            <a:endParaRPr lang="fr-CA" dirty="0"/>
          </a:p>
        </p:txBody>
      </p:sp>
    </p:spTree>
    <p:extLst>
      <p:ext uri="{BB962C8B-B14F-4D97-AF65-F5344CB8AC3E}">
        <p14:creationId xmlns:p14="http://schemas.microsoft.com/office/powerpoint/2010/main" val="3330612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err="1" smtClean="0"/>
              <a:t>Rq</a:t>
            </a:r>
            <a:r>
              <a:rPr lang="fr-CA" cap="none" dirty="0" err="1" smtClean="0"/>
              <a:t>u</a:t>
            </a:r>
            <a:r>
              <a:rPr lang="fr-CA" dirty="0" err="1" smtClean="0"/>
              <a:t>ode</a:t>
            </a:r>
            <a:r>
              <a:rPr lang="fr-CA" dirty="0" smtClean="0"/>
              <a:t> </a:t>
            </a:r>
            <a:r>
              <a:rPr lang="fr-CA" dirty="0" smtClean="0"/>
              <a:t>et secteur de l’employabilité</a:t>
            </a:r>
            <a:endParaRPr lang="fr-CA" dirty="0"/>
          </a:p>
        </p:txBody>
      </p:sp>
      <p:sp>
        <p:nvSpPr>
          <p:cNvPr id="3" name="Espace réservé du texte 2"/>
          <p:cNvSpPr>
            <a:spLocks noGrp="1"/>
          </p:cNvSpPr>
          <p:nvPr>
            <p:ph type="body" idx="1"/>
          </p:nvPr>
        </p:nvSpPr>
        <p:spPr/>
        <p:txBody>
          <a:bodyPr/>
          <a:lstStyle/>
          <a:p>
            <a:r>
              <a:rPr lang="fr-CA" dirty="0" smtClean="0"/>
              <a:t>Des stages rémunérés en entreprise pour les groupes sous-représentés</a:t>
            </a:r>
            <a:endParaRPr lang="fr-CA"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b="14895"/>
          <a:stretch/>
        </p:blipFill>
        <p:spPr>
          <a:xfrm>
            <a:off x="0" y="-616010"/>
            <a:ext cx="9144000" cy="5188010"/>
          </a:xfrm>
          <a:prstGeom prst="rect">
            <a:avLst/>
          </a:prstGeom>
        </p:spPr>
      </p:pic>
    </p:spTree>
    <p:extLst>
      <p:ext uri="{BB962C8B-B14F-4D97-AF65-F5344CB8AC3E}">
        <p14:creationId xmlns:p14="http://schemas.microsoft.com/office/powerpoint/2010/main" val="2646615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t>L</a:t>
            </a:r>
            <a:r>
              <a:rPr lang="fr-CA" dirty="0" smtClean="0"/>
              <a:t>es stages rémunérés en entreprise</a:t>
            </a:r>
            <a:endParaRPr lang="fr-CA" dirty="0"/>
          </a:p>
        </p:txBody>
      </p:sp>
      <p:sp>
        <p:nvSpPr>
          <p:cNvPr id="3" name="Espace réservé du contenu 2"/>
          <p:cNvSpPr>
            <a:spLocks noGrp="1"/>
          </p:cNvSpPr>
          <p:nvPr>
            <p:ph idx="1"/>
          </p:nvPr>
        </p:nvSpPr>
        <p:spPr>
          <a:xfrm>
            <a:off x="768096" y="2084831"/>
            <a:ext cx="7290055" cy="4411661"/>
          </a:xfrm>
        </p:spPr>
        <p:txBody>
          <a:bodyPr>
            <a:normAutofit/>
          </a:bodyPr>
          <a:lstStyle/>
          <a:p>
            <a:pPr>
              <a:spcAft>
                <a:spcPts val="600"/>
              </a:spcAft>
            </a:pPr>
            <a:r>
              <a:rPr lang="fr-CA" b="1" dirty="0" smtClean="0"/>
              <a:t>Programme de subvention « Développement </a:t>
            </a:r>
            <a:r>
              <a:rPr lang="fr-CA" b="1" dirty="0"/>
              <a:t>des compétences au moyen de stages rémunérés en </a:t>
            </a:r>
            <a:r>
              <a:rPr lang="fr-CA" b="1" dirty="0" smtClean="0"/>
              <a:t>entreprise » (CPMT)</a:t>
            </a:r>
          </a:p>
          <a:p>
            <a:pPr marL="516636" lvl="1" indent="-342900">
              <a:spcBef>
                <a:spcPts val="600"/>
              </a:spcBef>
              <a:buClr>
                <a:schemeClr val="accent6"/>
              </a:buClr>
              <a:buFont typeface="+mj-lt"/>
              <a:buAutoNum type="arabicPeriod"/>
            </a:pPr>
            <a:r>
              <a:rPr lang="fr-CA" sz="1800" dirty="0" smtClean="0"/>
              <a:t>Répondre </a:t>
            </a:r>
            <a:r>
              <a:rPr lang="fr-CA" sz="1800" dirty="0"/>
              <a:t>aux besoins des entreprises connaissant des difficultés de recrutement</a:t>
            </a:r>
          </a:p>
          <a:p>
            <a:pPr marL="516636" lvl="1" indent="-342900">
              <a:spcBef>
                <a:spcPts val="600"/>
              </a:spcBef>
              <a:buClr>
                <a:schemeClr val="accent6"/>
              </a:buClr>
              <a:buFont typeface="+mj-lt"/>
              <a:buAutoNum type="arabicPeriod"/>
            </a:pPr>
            <a:r>
              <a:rPr lang="fr-CA" sz="1800" dirty="0" smtClean="0"/>
              <a:t>Favoriser </a:t>
            </a:r>
            <a:r>
              <a:rPr lang="fr-CA" sz="1800" dirty="0"/>
              <a:t>l’insertion et le maintien en emploi des personnes sous-représentées sur le </a:t>
            </a:r>
            <a:r>
              <a:rPr lang="fr-CA" sz="1800" dirty="0" smtClean="0"/>
              <a:t>marché </a:t>
            </a:r>
            <a:r>
              <a:rPr lang="fr-CA" sz="1800" dirty="0"/>
              <a:t>du </a:t>
            </a:r>
            <a:r>
              <a:rPr lang="fr-CA" sz="1800" dirty="0" smtClean="0"/>
              <a:t>travail</a:t>
            </a:r>
          </a:p>
          <a:p>
            <a:pPr marL="173736" lvl="1" indent="0">
              <a:spcBef>
                <a:spcPts val="600"/>
              </a:spcBef>
              <a:buClr>
                <a:schemeClr val="accent6"/>
              </a:buClr>
              <a:buNone/>
            </a:pPr>
            <a:endParaRPr lang="fr-CA" sz="1800" dirty="0"/>
          </a:p>
          <a:p>
            <a:pPr marL="173736" lvl="1" indent="0">
              <a:spcBef>
                <a:spcPts val="600"/>
              </a:spcBef>
              <a:buClr>
                <a:schemeClr val="accent6"/>
              </a:buClr>
              <a:buNone/>
            </a:pPr>
            <a:r>
              <a:rPr lang="fr-CA" sz="2000" b="1" dirty="0" smtClean="0"/>
              <a:t>Le principe : former en milieu de travail</a:t>
            </a:r>
            <a:endParaRPr lang="fr-CA" sz="2000" b="1" dirty="0"/>
          </a:p>
          <a:p>
            <a:pPr marL="539750" lvl="1" indent="-355600">
              <a:spcBef>
                <a:spcPts val="1200"/>
              </a:spcBef>
              <a:spcAft>
                <a:spcPts val="200"/>
              </a:spcAft>
              <a:buClr>
                <a:schemeClr val="accent3"/>
              </a:buClr>
              <a:buFont typeface="Arial Narrow" panose="020B0606020202030204" pitchFamily="34" charset="0"/>
              <a:buChar char="−"/>
            </a:pPr>
            <a:r>
              <a:rPr lang="fr-CA" sz="1800" dirty="0"/>
              <a:t>Période d’apprentissage selon un plan de formation</a:t>
            </a:r>
          </a:p>
          <a:p>
            <a:pPr marL="539750" lvl="1" indent="-355600">
              <a:spcBef>
                <a:spcPts val="1200"/>
              </a:spcBef>
              <a:spcAft>
                <a:spcPts val="200"/>
              </a:spcAft>
              <a:buClr>
                <a:schemeClr val="accent3"/>
              </a:buClr>
              <a:buFont typeface="Arial Narrow" panose="020B0606020202030204" pitchFamily="34" charset="0"/>
              <a:buChar char="−"/>
            </a:pPr>
            <a:r>
              <a:rPr lang="fr-CA" sz="1800" dirty="0"/>
              <a:t>Poste précis dans un secteur d’activité</a:t>
            </a:r>
          </a:p>
          <a:p>
            <a:pPr marL="539750" lvl="1" indent="-355600">
              <a:spcBef>
                <a:spcPts val="1200"/>
              </a:spcBef>
              <a:spcAft>
                <a:spcPts val="200"/>
              </a:spcAft>
              <a:buClr>
                <a:schemeClr val="accent3"/>
              </a:buClr>
              <a:buFont typeface="Arial Narrow" panose="020B0606020202030204" pitchFamily="34" charset="0"/>
              <a:buChar char="−"/>
            </a:pPr>
            <a:r>
              <a:rPr lang="fr-CA" sz="1800" dirty="0"/>
              <a:t>Formations variées (milieu scolaire, supervision en entreprise, tutorat, etc.)</a:t>
            </a:r>
          </a:p>
          <a:p>
            <a:pPr marL="173736" lvl="1" indent="0">
              <a:buClr>
                <a:schemeClr val="accent6"/>
              </a:buClr>
              <a:buNone/>
            </a:pPr>
            <a:endParaRPr lang="fr-CA" sz="1800" dirty="0"/>
          </a:p>
        </p:txBody>
      </p:sp>
    </p:spTree>
    <p:extLst>
      <p:ext uri="{BB962C8B-B14F-4D97-AF65-F5344CB8AC3E}">
        <p14:creationId xmlns:p14="http://schemas.microsoft.com/office/powerpoint/2010/main" val="14527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t>Des </a:t>
            </a:r>
            <a:r>
              <a:rPr lang="fr-CA" dirty="0" smtClean="0"/>
              <a:t>opportunités d’intervention</a:t>
            </a:r>
            <a:endParaRPr lang="fr-CA" dirty="0"/>
          </a:p>
        </p:txBody>
      </p:sp>
      <p:sp>
        <p:nvSpPr>
          <p:cNvPr id="3" name="Espace réservé du contenu 2"/>
          <p:cNvSpPr>
            <a:spLocks noGrp="1"/>
          </p:cNvSpPr>
          <p:nvPr>
            <p:ph idx="1"/>
          </p:nvPr>
        </p:nvSpPr>
        <p:spPr>
          <a:xfrm>
            <a:off x="768096" y="2551814"/>
            <a:ext cx="7290055" cy="3757546"/>
          </a:xfrm>
        </p:spPr>
        <p:txBody>
          <a:bodyPr>
            <a:normAutofit/>
          </a:bodyPr>
          <a:lstStyle/>
          <a:p>
            <a:pPr marL="356400" lvl="1" indent="-356400">
              <a:spcBef>
                <a:spcPts val="2000"/>
              </a:spcBef>
              <a:spcAft>
                <a:spcPts val="200"/>
              </a:spcAft>
              <a:buClr>
                <a:schemeClr val="accent3"/>
              </a:buClr>
              <a:buFont typeface="Arial Narrow" panose="020B0606020202030204" pitchFamily="34" charset="0"/>
              <a:buChar char="−"/>
            </a:pPr>
            <a:r>
              <a:rPr lang="fr-CA" sz="2000" dirty="0" smtClean="0"/>
              <a:t>Recrutement des entreprises et des participants</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t>Formation sur les compétences essentielles (stagiaires)</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t>Formation des employeurs (</a:t>
            </a:r>
            <a:r>
              <a:rPr lang="fr-CA" sz="2000" dirty="0" smtClean="0"/>
              <a:t>ex : </a:t>
            </a:r>
            <a:r>
              <a:rPr lang="fr-CA" sz="2000" dirty="0" smtClean="0"/>
              <a:t>gestion de la diversité)</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solidFill>
                  <a:srgbClr val="0070C0"/>
                </a:solidFill>
              </a:rPr>
              <a:t>Accompagnement pour l’intégration en emploi (2h/semaine)</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t>Tutorat (supervision de la formation par les intervenants)</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t>Suivi post-stage (maintien en emploi)</a:t>
            </a:r>
          </a:p>
        </p:txBody>
      </p:sp>
    </p:spTree>
    <p:extLst>
      <p:ext uri="{BB962C8B-B14F-4D97-AF65-F5344CB8AC3E}">
        <p14:creationId xmlns:p14="http://schemas.microsoft.com/office/powerpoint/2010/main" val="4288552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des retombées positives</a:t>
            </a:r>
            <a:endParaRPr lang="fr-CA" dirty="0"/>
          </a:p>
        </p:txBody>
      </p:sp>
      <p:sp>
        <p:nvSpPr>
          <p:cNvPr id="3" name="Espace réservé du contenu 2"/>
          <p:cNvSpPr>
            <a:spLocks noGrp="1"/>
          </p:cNvSpPr>
          <p:nvPr>
            <p:ph idx="1"/>
          </p:nvPr>
        </p:nvSpPr>
        <p:spPr>
          <a:xfrm>
            <a:off x="768096" y="2155007"/>
            <a:ext cx="7290055" cy="4227505"/>
          </a:xfrm>
        </p:spPr>
        <p:txBody>
          <a:bodyPr>
            <a:normAutofit fontScale="55000" lnSpcReduction="20000"/>
          </a:bodyPr>
          <a:lstStyle/>
          <a:p>
            <a:pPr>
              <a:spcBef>
                <a:spcPts val="600"/>
              </a:spcBef>
            </a:pPr>
            <a:r>
              <a:rPr lang="fr-CA" sz="3200" b="1" dirty="0" smtClean="0">
                <a:solidFill>
                  <a:schemeClr val="tx1">
                    <a:lumMod val="50000"/>
                    <a:lumOff val="50000"/>
                  </a:schemeClr>
                </a:solidFill>
              </a:rPr>
              <a:t>Pour les intervenants en employabilité</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200" dirty="0" smtClean="0"/>
              <a:t>Développe </a:t>
            </a:r>
            <a:r>
              <a:rPr lang="fr-CA" sz="3200" dirty="0"/>
              <a:t>et consolide les liens avec les </a:t>
            </a:r>
            <a:r>
              <a:rPr lang="fr-CA" sz="3200" dirty="0" smtClean="0"/>
              <a:t>entreprises</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200" dirty="0" smtClean="0"/>
              <a:t>Représente une opportunité de favoriser l’intégration </a:t>
            </a:r>
            <a:r>
              <a:rPr lang="fr-CA" sz="3200" dirty="0"/>
              <a:t>et </a:t>
            </a:r>
            <a:r>
              <a:rPr lang="fr-CA" sz="3200" dirty="0" smtClean="0"/>
              <a:t>le maintien </a:t>
            </a:r>
            <a:r>
              <a:rPr lang="fr-CA" sz="3200" dirty="0"/>
              <a:t>en emploi des groupes </a:t>
            </a:r>
            <a:r>
              <a:rPr lang="fr-CA" sz="3200" dirty="0" smtClean="0"/>
              <a:t>sous-représentés</a:t>
            </a:r>
            <a:endParaRPr lang="fr-CA" sz="3200" dirty="0"/>
          </a:p>
          <a:p>
            <a:pPr>
              <a:spcBef>
                <a:spcPts val="600"/>
              </a:spcBef>
            </a:pPr>
            <a:endParaRPr lang="fr-CA" sz="3200" b="1" dirty="0" smtClean="0">
              <a:solidFill>
                <a:schemeClr val="accent6"/>
              </a:solidFill>
            </a:endParaRPr>
          </a:p>
          <a:p>
            <a:pPr>
              <a:spcBef>
                <a:spcPts val="600"/>
              </a:spcBef>
            </a:pPr>
            <a:r>
              <a:rPr lang="fr-CA" sz="3200" b="1" dirty="0">
                <a:solidFill>
                  <a:schemeClr val="tx1">
                    <a:lumMod val="50000"/>
                    <a:lumOff val="50000"/>
                  </a:schemeClr>
                </a:solidFill>
              </a:rPr>
              <a:t>Pour les </a:t>
            </a:r>
            <a:r>
              <a:rPr lang="fr-CA" sz="3200" b="1" dirty="0" smtClean="0">
                <a:solidFill>
                  <a:schemeClr val="tx1">
                    <a:lumMod val="50000"/>
                    <a:lumOff val="50000"/>
                  </a:schemeClr>
                </a:solidFill>
              </a:rPr>
              <a:t>participants</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300" dirty="0"/>
              <a:t>Développe </a:t>
            </a:r>
            <a:r>
              <a:rPr lang="fr-CA" sz="3300" dirty="0" smtClean="0"/>
              <a:t>les compétences personnelles et professionnelles</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300" dirty="0" smtClean="0"/>
              <a:t>Permet d’obtenir un emploi dans le domaine choisi</a:t>
            </a:r>
            <a:endParaRPr lang="fr-CA" sz="3300" dirty="0"/>
          </a:p>
          <a:p>
            <a:pPr>
              <a:spcBef>
                <a:spcPts val="600"/>
              </a:spcBef>
            </a:pPr>
            <a:endParaRPr lang="fr-CA" sz="3200" b="1" dirty="0" smtClean="0">
              <a:solidFill>
                <a:schemeClr val="accent6"/>
              </a:solidFill>
            </a:endParaRPr>
          </a:p>
          <a:p>
            <a:pPr>
              <a:spcBef>
                <a:spcPts val="600"/>
              </a:spcBef>
            </a:pPr>
            <a:r>
              <a:rPr lang="fr-CA" sz="3200" b="1" dirty="0">
                <a:solidFill>
                  <a:schemeClr val="tx1">
                    <a:lumMod val="50000"/>
                    <a:lumOff val="50000"/>
                  </a:schemeClr>
                </a:solidFill>
              </a:rPr>
              <a:t>Pour les entreprises</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200" dirty="0"/>
              <a:t>Comble un besoin de main-d’œuvre </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200" dirty="0" smtClean="0"/>
              <a:t>Forme des </a:t>
            </a:r>
            <a:r>
              <a:rPr lang="fr-CA" sz="3200" dirty="0"/>
              <a:t>employés </a:t>
            </a:r>
            <a:r>
              <a:rPr lang="fr-CA" sz="3200" dirty="0" smtClean="0"/>
              <a:t>compétents, impliqués </a:t>
            </a:r>
            <a:r>
              <a:rPr lang="fr-CA" sz="3200" dirty="0"/>
              <a:t>et productifs</a:t>
            </a:r>
          </a:p>
          <a:p>
            <a:pPr marL="539750" indent="-355600">
              <a:lnSpc>
                <a:spcPct val="110000"/>
              </a:lnSpc>
              <a:spcBef>
                <a:spcPts val="600"/>
              </a:spcBef>
              <a:buClr>
                <a:schemeClr val="bg2">
                  <a:lumMod val="90000"/>
                </a:schemeClr>
              </a:buClr>
              <a:buFont typeface="Arial Narrow" panose="020B0606020202030204" pitchFamily="34" charset="0"/>
              <a:buChar char="–"/>
            </a:pPr>
            <a:r>
              <a:rPr lang="fr-CA" sz="3200" dirty="0"/>
              <a:t>Instaure une culture de formation</a:t>
            </a:r>
          </a:p>
          <a:p>
            <a:pPr marL="356400" lvl="1" indent="-356400">
              <a:spcBef>
                <a:spcPts val="1200"/>
              </a:spcBef>
              <a:spcAft>
                <a:spcPts val="200"/>
              </a:spcAft>
              <a:buClr>
                <a:schemeClr val="accent3"/>
              </a:buClr>
              <a:buFont typeface="Arial Narrow" panose="020B0606020202030204" pitchFamily="34" charset="0"/>
              <a:buChar char="−"/>
            </a:pPr>
            <a:endParaRPr lang="fr-CA" sz="2400" dirty="0" smtClean="0"/>
          </a:p>
        </p:txBody>
      </p:sp>
      <p:pic>
        <p:nvPicPr>
          <p:cNvPr id="5" name="Imag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817" y="5376672"/>
            <a:ext cx="896112" cy="896112"/>
          </a:xfrm>
          <a:prstGeom prst="rect">
            <a:avLst/>
          </a:prstGeom>
        </p:spPr>
      </p:pic>
    </p:spTree>
    <p:extLst>
      <p:ext uri="{BB962C8B-B14F-4D97-AF65-F5344CB8AC3E}">
        <p14:creationId xmlns:p14="http://schemas.microsoft.com/office/powerpoint/2010/main" val="3395478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défis</a:t>
            </a:r>
            <a:endParaRPr lang="fr-CA" dirty="0"/>
          </a:p>
        </p:txBody>
      </p:sp>
      <p:sp>
        <p:nvSpPr>
          <p:cNvPr id="3" name="Espace réservé du contenu 2"/>
          <p:cNvSpPr>
            <a:spLocks noGrp="1"/>
          </p:cNvSpPr>
          <p:nvPr>
            <p:ph idx="1"/>
          </p:nvPr>
        </p:nvSpPr>
        <p:spPr/>
        <p:txBody>
          <a:bodyPr>
            <a:normAutofit/>
          </a:bodyPr>
          <a:lstStyle/>
          <a:p>
            <a:pPr marL="356400" lvl="1" indent="-356400">
              <a:spcBef>
                <a:spcPts val="2000"/>
              </a:spcBef>
              <a:spcAft>
                <a:spcPts val="200"/>
              </a:spcAft>
              <a:buClr>
                <a:schemeClr val="accent3"/>
              </a:buClr>
              <a:buFont typeface="Arial Narrow" panose="020B0606020202030204" pitchFamily="34" charset="0"/>
              <a:buChar char="−"/>
            </a:pPr>
            <a:r>
              <a:rPr lang="fr-CA" sz="2000" dirty="0" smtClean="0"/>
              <a:t>Mobiliser et recruter les employeurs</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t>Adapter </a:t>
            </a:r>
            <a:r>
              <a:rPr lang="fr-CA" sz="2000" dirty="0" smtClean="0"/>
              <a:t>le projet (formation, accompagnement, durée…) :</a:t>
            </a:r>
          </a:p>
          <a:p>
            <a:pPr marL="895350" lvl="2" indent="-355600">
              <a:spcBef>
                <a:spcPts val="600"/>
              </a:spcBef>
              <a:spcAft>
                <a:spcPts val="200"/>
              </a:spcAft>
              <a:buClr>
                <a:schemeClr val="accent3"/>
              </a:buClr>
              <a:buFont typeface="Arial" panose="020B0604020202020204" pitchFamily="34" charset="0"/>
              <a:buChar char="•"/>
            </a:pPr>
            <a:r>
              <a:rPr lang="fr-CA" sz="1800" dirty="0"/>
              <a:t>À</a:t>
            </a:r>
            <a:r>
              <a:rPr lang="fr-CA" sz="1800" dirty="0" smtClean="0"/>
              <a:t> </a:t>
            </a:r>
            <a:r>
              <a:rPr lang="fr-CA" sz="1800" dirty="0" smtClean="0"/>
              <a:t>la </a:t>
            </a:r>
            <a:r>
              <a:rPr lang="fr-CA" sz="1800" dirty="0" smtClean="0"/>
              <a:t>clientèle</a:t>
            </a:r>
          </a:p>
          <a:p>
            <a:pPr marL="895350" lvl="2" indent="-355600">
              <a:spcBef>
                <a:spcPts val="600"/>
              </a:spcBef>
              <a:spcAft>
                <a:spcPts val="200"/>
              </a:spcAft>
              <a:buClr>
                <a:schemeClr val="accent3"/>
              </a:buClr>
              <a:buFont typeface="Arial" panose="020B0604020202020204" pitchFamily="34" charset="0"/>
              <a:buChar char="•"/>
            </a:pPr>
            <a:r>
              <a:rPr lang="fr-CA" sz="1800" dirty="0"/>
              <a:t>A</a:t>
            </a:r>
            <a:r>
              <a:rPr lang="fr-CA" sz="1800" dirty="0" smtClean="0"/>
              <a:t>u métier</a:t>
            </a:r>
          </a:p>
          <a:p>
            <a:pPr marL="895350" lvl="2" indent="-355600">
              <a:spcBef>
                <a:spcPts val="600"/>
              </a:spcBef>
              <a:spcAft>
                <a:spcPts val="200"/>
              </a:spcAft>
              <a:buClr>
                <a:schemeClr val="accent3"/>
              </a:buClr>
              <a:buFont typeface="Arial" panose="020B0604020202020204" pitchFamily="34" charset="0"/>
              <a:buChar char="•"/>
            </a:pPr>
            <a:r>
              <a:rPr lang="fr-CA" sz="1800" dirty="0"/>
              <a:t>A</a:t>
            </a:r>
            <a:r>
              <a:rPr lang="fr-CA" sz="1800" dirty="0" smtClean="0"/>
              <a:t>u </a:t>
            </a:r>
            <a:r>
              <a:rPr lang="fr-CA" sz="1800" dirty="0" smtClean="0"/>
              <a:t>secteur </a:t>
            </a:r>
            <a:r>
              <a:rPr lang="fr-CA" sz="1800" dirty="0" smtClean="0"/>
              <a:t>d’activité (horaire, lieu de travail, etc.)</a:t>
            </a:r>
            <a:endParaRPr lang="fr-CA" sz="1800" dirty="0" smtClean="0"/>
          </a:p>
          <a:p>
            <a:pPr marL="357188" lvl="2" indent="-357188">
              <a:spcBef>
                <a:spcPts val="2000"/>
              </a:spcBef>
              <a:spcAft>
                <a:spcPts val="200"/>
              </a:spcAft>
              <a:buClr>
                <a:schemeClr val="accent3"/>
              </a:buClr>
              <a:buFont typeface="Arial Narrow" panose="020B0606020202030204" pitchFamily="34" charset="0"/>
              <a:buChar char="–"/>
            </a:pPr>
            <a:r>
              <a:rPr lang="fr-CA" sz="2000" dirty="0"/>
              <a:t>C</a:t>
            </a:r>
            <a:r>
              <a:rPr lang="fr-CA" sz="2000" dirty="0"/>
              <a:t>oncilier</a:t>
            </a:r>
            <a:r>
              <a:rPr lang="fr-CA" sz="2000" dirty="0" smtClean="0"/>
              <a:t> </a:t>
            </a:r>
            <a:r>
              <a:rPr lang="fr-CA" sz="2000" dirty="0"/>
              <a:t>formation</a:t>
            </a:r>
            <a:r>
              <a:rPr lang="fr-CA" sz="2000" dirty="0" smtClean="0"/>
              <a:t> et travail en entreprise</a:t>
            </a:r>
          </a:p>
          <a:p>
            <a:pPr marL="356400" lvl="1" indent="-356400">
              <a:spcBef>
                <a:spcPts val="2000"/>
              </a:spcBef>
              <a:spcAft>
                <a:spcPts val="200"/>
              </a:spcAft>
              <a:buClr>
                <a:schemeClr val="accent3"/>
              </a:buClr>
              <a:buFont typeface="Arial Narrow" panose="020B0606020202030204" pitchFamily="34" charset="0"/>
              <a:buChar char="−"/>
            </a:pPr>
            <a:r>
              <a:rPr lang="fr-CA" sz="2000" dirty="0" smtClean="0"/>
              <a:t>Assurer l’intégration </a:t>
            </a:r>
            <a:r>
              <a:rPr lang="fr-CA" sz="2000" dirty="0" smtClean="0"/>
              <a:t>durable en emploi</a:t>
            </a:r>
          </a:p>
        </p:txBody>
      </p:sp>
    </p:spTree>
    <p:extLst>
      <p:ext uri="{BB962C8B-B14F-4D97-AF65-F5344CB8AC3E}">
        <p14:creationId xmlns:p14="http://schemas.microsoft.com/office/powerpoint/2010/main" val="3014158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Organismes et praticiens</a:t>
            </a:r>
            <a:endParaRPr lang="fr-CA" dirty="0"/>
          </a:p>
        </p:txBody>
      </p:sp>
      <p:sp>
        <p:nvSpPr>
          <p:cNvPr id="3" name="Espace réservé du texte 2"/>
          <p:cNvSpPr>
            <a:spLocks noGrp="1"/>
          </p:cNvSpPr>
          <p:nvPr>
            <p:ph type="body" idx="1"/>
          </p:nvPr>
        </p:nvSpPr>
        <p:spPr/>
        <p:txBody>
          <a:bodyPr/>
          <a:lstStyle/>
          <a:p>
            <a:r>
              <a:rPr lang="fr-CA" dirty="0" smtClean="0"/>
              <a:t>Approche clientèle</a:t>
            </a:r>
            <a:endParaRPr lang="fr-CA"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111" t="-14722" r="-1111" b="14722"/>
          <a:stretch/>
        </p:blipFill>
        <p:spPr>
          <a:xfrm>
            <a:off x="0" y="-1591735"/>
            <a:ext cx="9279467" cy="6186311"/>
          </a:xfrm>
          <a:prstGeom prst="rect">
            <a:avLst/>
          </a:prstGeom>
        </p:spPr>
      </p:pic>
    </p:spTree>
    <p:extLst>
      <p:ext uri="{BB962C8B-B14F-4D97-AF65-F5344CB8AC3E}">
        <p14:creationId xmlns:p14="http://schemas.microsoft.com/office/powerpoint/2010/main" val="904109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Une approche clientèle</a:t>
            </a:r>
            <a:endParaRPr lang="fr-CA" dirty="0"/>
          </a:p>
        </p:txBody>
      </p:sp>
      <p:pic>
        <p:nvPicPr>
          <p:cNvPr id="5" name="Image 4" descr="Word Art.png"/>
          <p:cNvPicPr>
            <a:picLocks noChangeAspect="1"/>
          </p:cNvPicPr>
          <p:nvPr/>
        </p:nvPicPr>
        <p:blipFill>
          <a:blip r:embed="rId3">
            <a:lum bright="10000"/>
          </a:blip>
          <a:srcRect b="40359"/>
          <a:stretch>
            <a:fillRect/>
          </a:stretch>
        </p:blipFill>
        <p:spPr>
          <a:xfrm>
            <a:off x="1357394" y="1944914"/>
            <a:ext cx="6458200" cy="3846287"/>
          </a:xfrm>
          <a:prstGeom prst="rect">
            <a:avLst/>
          </a:prstGeom>
        </p:spPr>
      </p:pic>
    </p:spTree>
    <p:extLst>
      <p:ext uri="{BB962C8B-B14F-4D97-AF65-F5344CB8AC3E}">
        <p14:creationId xmlns:p14="http://schemas.microsoft.com/office/powerpoint/2010/main" val="138445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60400" y="651933"/>
            <a:ext cx="7264400" cy="646331"/>
          </a:xfrm>
          <a:prstGeom prst="rect">
            <a:avLst/>
          </a:prstGeom>
          <a:noFill/>
        </p:spPr>
        <p:txBody>
          <a:bodyPr wrap="square" rtlCol="0">
            <a:spAutoFit/>
          </a:bodyPr>
          <a:lstStyle/>
          <a:p>
            <a:r>
              <a:rPr lang="fr-CA" b="1" dirty="0" smtClean="0">
                <a:latin typeface="Arial Narrow" panose="020B0606020202030204" pitchFamily="34" charset="0"/>
              </a:rPr>
              <a:t>Avez-vous présentement à votre emploi des personnes issues des groupes suivants? </a:t>
            </a:r>
            <a:r>
              <a:rPr lang="fr-CA" dirty="0" smtClean="0">
                <a:latin typeface="Arial Narrow" panose="020B0606020202030204" pitchFamily="34" charset="0"/>
              </a:rPr>
              <a:t> (n = 300)</a:t>
            </a:r>
            <a:endParaRPr lang="fr-CA" b="1" dirty="0">
              <a:latin typeface="Arial Narrow" panose="020B0606020202030204" pitchFamily="34" charset="0"/>
            </a:endParaRPr>
          </a:p>
        </p:txBody>
      </p:sp>
      <p:graphicFrame>
        <p:nvGraphicFramePr>
          <p:cNvPr id="5" name="Graphique 4"/>
          <p:cNvGraphicFramePr/>
          <p:nvPr/>
        </p:nvGraphicFramePr>
        <p:xfrm>
          <a:off x="817418" y="1701800"/>
          <a:ext cx="7495309"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4100945" y="6317673"/>
            <a:ext cx="4544291" cy="276999"/>
          </a:xfrm>
          <a:prstGeom prst="rect">
            <a:avLst/>
          </a:prstGeom>
          <a:noFill/>
        </p:spPr>
        <p:txBody>
          <a:bodyPr wrap="square" rtlCol="0">
            <a:spAutoFit/>
          </a:bodyPr>
          <a:lstStyle/>
          <a:p>
            <a:pPr algn="r"/>
            <a:r>
              <a:rPr lang="fr-CA" sz="1200" dirty="0" smtClean="0">
                <a:latin typeface="Arial Narrow" pitchFamily="34" charset="0"/>
              </a:rPr>
              <a:t>Source : Conseil du patronat du Québec, 2016</a:t>
            </a:r>
            <a:endParaRPr lang="fr-CA" sz="1200" dirty="0">
              <a:latin typeface="Arial Narrow"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8096" y="510266"/>
            <a:ext cx="7290054" cy="1499616"/>
          </a:xfrm>
        </p:spPr>
        <p:txBody>
          <a:bodyPr/>
          <a:lstStyle/>
          <a:p>
            <a:r>
              <a:rPr lang="fr-CA" dirty="0" smtClean="0"/>
              <a:t>Des outils adaptés</a:t>
            </a:r>
            <a:endParaRPr lang="fr-CA" dirty="0"/>
          </a:p>
        </p:txBody>
      </p:sp>
      <p:sp>
        <p:nvSpPr>
          <p:cNvPr id="4" name="Espace réservé du texte 3"/>
          <p:cNvSpPr>
            <a:spLocks noGrp="1"/>
          </p:cNvSpPr>
          <p:nvPr>
            <p:ph type="body" idx="1"/>
          </p:nvPr>
        </p:nvSpPr>
        <p:spPr>
          <a:xfrm>
            <a:off x="559369" y="1904816"/>
            <a:ext cx="5016971" cy="822960"/>
          </a:xfrm>
        </p:spPr>
        <p:txBody>
          <a:bodyPr/>
          <a:lstStyle/>
          <a:p>
            <a:pPr algn="ctr"/>
            <a:r>
              <a:rPr lang="fr-CA" b="1" dirty="0" smtClean="0">
                <a:solidFill>
                  <a:srgbClr val="0070C0"/>
                </a:solidFill>
                <a:latin typeface="Arial Narrow" pitchFamily="34" charset="0"/>
              </a:rPr>
              <a:t>Pour les personnes immigrantes en TIC</a:t>
            </a:r>
            <a:endParaRPr lang="fr-CA" b="1" dirty="0">
              <a:solidFill>
                <a:srgbClr val="0070C0"/>
              </a:solidFill>
              <a:latin typeface="Arial Narrow" pitchFamily="34" charset="0"/>
            </a:endParaRPr>
          </a:p>
        </p:txBody>
      </p:sp>
      <p:pic>
        <p:nvPicPr>
          <p:cNvPr id="2050" name="Picture 2"/>
          <p:cNvPicPr>
            <a:picLocks noChangeAspect="1" noChangeArrowheads="1"/>
          </p:cNvPicPr>
          <p:nvPr/>
        </p:nvPicPr>
        <p:blipFill>
          <a:blip r:embed="rId3"/>
          <a:srcRect/>
          <a:stretch>
            <a:fillRect/>
          </a:stretch>
        </p:blipFill>
        <p:spPr bwMode="auto">
          <a:xfrm>
            <a:off x="5781569" y="2865803"/>
            <a:ext cx="2584306" cy="3320308"/>
          </a:xfrm>
          <a:prstGeom prst="rect">
            <a:avLst/>
          </a:prstGeom>
          <a:noFill/>
          <a:ln w="9525">
            <a:solidFill>
              <a:schemeClr val="bg1">
                <a:lumMod val="65000"/>
              </a:schemeClr>
            </a:solidFill>
            <a:miter lim="800000"/>
            <a:headEnd/>
            <a:tailEnd/>
          </a:ln>
        </p:spPr>
      </p:pic>
      <p:sp>
        <p:nvSpPr>
          <p:cNvPr id="10" name="Espace réservé du contenu 2"/>
          <p:cNvSpPr txBox="1">
            <a:spLocks/>
          </p:cNvSpPr>
          <p:nvPr/>
        </p:nvSpPr>
        <p:spPr>
          <a:xfrm>
            <a:off x="869430" y="2758189"/>
            <a:ext cx="4317167" cy="37325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Arial Narrow" panose="020B0606020202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Arial Narrow" panose="020B0606020202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355600" indent="-355600">
              <a:buClr>
                <a:schemeClr val="tx1">
                  <a:lumMod val="50000"/>
                  <a:lumOff val="50000"/>
                </a:schemeClr>
              </a:buClr>
              <a:buFont typeface="Arial Narrow" panose="020B0606020202030204" pitchFamily="34" charset="0"/>
              <a:buChar char="–"/>
            </a:pPr>
            <a:r>
              <a:rPr lang="fr-CA" dirty="0" smtClean="0"/>
              <a:t>Guide de bonnes pratiques destiné aux </a:t>
            </a:r>
            <a:r>
              <a:rPr lang="fr-CA" u="sng" dirty="0" smtClean="0"/>
              <a:t>employeurs</a:t>
            </a:r>
          </a:p>
          <a:p>
            <a:pPr marL="355600" indent="-355600">
              <a:buClr>
                <a:schemeClr val="tx1">
                  <a:lumMod val="50000"/>
                  <a:lumOff val="50000"/>
                </a:schemeClr>
              </a:buClr>
              <a:buFont typeface="Arial Narrow" panose="020B0606020202030204" pitchFamily="34" charset="0"/>
              <a:buChar char="–"/>
            </a:pPr>
            <a:r>
              <a:rPr lang="fr-CA" dirty="0" smtClean="0"/>
              <a:t>Issu d’un projet avec le Comité sectoriel de main-d’œuvre en TIC</a:t>
            </a:r>
          </a:p>
          <a:p>
            <a:pPr marL="355600" indent="-355600">
              <a:buClr>
                <a:schemeClr val="tx1">
                  <a:lumMod val="50000"/>
                  <a:lumOff val="50000"/>
                </a:schemeClr>
              </a:buClr>
              <a:buFont typeface="Arial Narrow" panose="020B0606020202030204" pitchFamily="34" charset="0"/>
              <a:buChar char="–"/>
            </a:pPr>
            <a:r>
              <a:rPr lang="fr-CA" dirty="0" smtClean="0"/>
              <a:t>Plusieurs thèmes, dont :</a:t>
            </a:r>
          </a:p>
          <a:p>
            <a:pPr marL="814388" lvl="1" indent="-274638">
              <a:buClr>
                <a:schemeClr val="tx1">
                  <a:lumMod val="50000"/>
                  <a:lumOff val="50000"/>
                </a:schemeClr>
              </a:buClr>
              <a:buFont typeface="Arial" pitchFamily="34" charset="0"/>
              <a:buChar char="•"/>
            </a:pPr>
            <a:r>
              <a:rPr lang="fr-CA" dirty="0" smtClean="0"/>
              <a:t>Accueil et intégration</a:t>
            </a:r>
          </a:p>
          <a:p>
            <a:pPr marL="814388" lvl="1" indent="-274638">
              <a:buClr>
                <a:schemeClr val="tx1">
                  <a:lumMod val="50000"/>
                  <a:lumOff val="50000"/>
                </a:schemeClr>
              </a:buClr>
              <a:buFont typeface="Arial" pitchFamily="34" charset="0"/>
              <a:buChar char="•"/>
            </a:pPr>
            <a:r>
              <a:rPr lang="fr-CA" dirty="0" smtClean="0"/>
              <a:t>Rétention grâce à la marque employeur</a:t>
            </a:r>
          </a:p>
          <a:p>
            <a:pPr marL="814388" lvl="1" indent="-274638">
              <a:buClr>
                <a:schemeClr val="tx1">
                  <a:lumMod val="50000"/>
                  <a:lumOff val="50000"/>
                </a:schemeClr>
              </a:buClr>
              <a:buFont typeface="Arial" pitchFamily="34" charset="0"/>
              <a:buChar char="•"/>
            </a:pPr>
            <a:r>
              <a:rPr lang="fr-CA" dirty="0" smtClean="0"/>
              <a:t>Régionalisation</a:t>
            </a:r>
          </a:p>
          <a:p>
            <a:pPr marL="814388" lvl="1" indent="-274638">
              <a:buClr>
                <a:schemeClr val="tx1">
                  <a:lumMod val="50000"/>
                  <a:lumOff val="50000"/>
                </a:schemeClr>
              </a:buClr>
              <a:buNone/>
            </a:pPr>
            <a:endParaRPr lang="fr-CA" dirty="0" smtClean="0"/>
          </a:p>
          <a:p>
            <a:pPr marL="4763" lvl="1" indent="-4763" algn="ctr">
              <a:buClr>
                <a:schemeClr val="tx1">
                  <a:lumMod val="50000"/>
                  <a:lumOff val="50000"/>
                </a:schemeClr>
              </a:buClr>
              <a:buNone/>
            </a:pPr>
            <a:r>
              <a:rPr lang="fr-CA" sz="2000" dirty="0" smtClean="0">
                <a:solidFill>
                  <a:srgbClr val="0070C0"/>
                </a:solidFill>
              </a:rPr>
              <a:t>Disponible gratuitement en français</a:t>
            </a:r>
            <a:br>
              <a:rPr lang="fr-CA" sz="2000" dirty="0" smtClean="0">
                <a:solidFill>
                  <a:srgbClr val="0070C0"/>
                </a:solidFill>
              </a:rPr>
            </a:br>
            <a:r>
              <a:rPr lang="fr-CA" sz="2000" dirty="0" smtClean="0">
                <a:solidFill>
                  <a:srgbClr val="0070C0"/>
                </a:solidFill>
              </a:rPr>
              <a:t>sur notre site Web</a:t>
            </a:r>
          </a:p>
        </p:txBody>
      </p:sp>
    </p:spTree>
    <p:extLst>
      <p:ext uri="{BB962C8B-B14F-4D97-AF65-F5344CB8AC3E}">
        <p14:creationId xmlns:p14="http://schemas.microsoft.com/office/powerpoint/2010/main" val="242430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Plan de l’atelier</a:t>
            </a:r>
            <a:endParaRPr lang="fr-CA"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31564505"/>
              </p:ext>
            </p:extLst>
          </p:nvPr>
        </p:nvGraphicFramePr>
        <p:xfrm>
          <a:off x="1049867" y="2717798"/>
          <a:ext cx="7128933" cy="2997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6711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8096" y="510266"/>
            <a:ext cx="7290054" cy="1499616"/>
          </a:xfrm>
        </p:spPr>
        <p:txBody>
          <a:bodyPr/>
          <a:lstStyle/>
          <a:p>
            <a:r>
              <a:rPr lang="fr-CA" dirty="0" smtClean="0"/>
              <a:t>Des outils adaptés</a:t>
            </a:r>
            <a:endParaRPr lang="fr-CA" dirty="0"/>
          </a:p>
        </p:txBody>
      </p:sp>
      <p:sp>
        <p:nvSpPr>
          <p:cNvPr id="6" name="Espace réservé du texte 5"/>
          <p:cNvSpPr>
            <a:spLocks noGrp="1"/>
          </p:cNvSpPr>
          <p:nvPr>
            <p:ph type="body" sz="quarter" idx="3"/>
          </p:nvPr>
        </p:nvSpPr>
        <p:spPr>
          <a:xfrm>
            <a:off x="654509" y="1964778"/>
            <a:ext cx="3566160" cy="822960"/>
          </a:xfrm>
        </p:spPr>
        <p:txBody>
          <a:bodyPr/>
          <a:lstStyle/>
          <a:p>
            <a:pPr algn="ctr"/>
            <a:r>
              <a:rPr lang="fr-CA" b="1" dirty="0" smtClean="0">
                <a:solidFill>
                  <a:srgbClr val="0070C0"/>
                </a:solidFill>
                <a:latin typeface="Arial Narrow" pitchFamily="34" charset="0"/>
              </a:rPr>
              <a:t>Pour les communautés inuit</a:t>
            </a:r>
            <a:endParaRPr lang="fr-CA" b="1" dirty="0">
              <a:solidFill>
                <a:srgbClr val="0070C0"/>
              </a:solidFill>
              <a:latin typeface="Arial Narrow" pitchFamily="34" charset="0"/>
            </a:endParaRPr>
          </a:p>
        </p:txBody>
      </p:sp>
      <p:pic>
        <p:nvPicPr>
          <p:cNvPr id="8" name="Espace réservé du contenu 7" descr="page de couverture guide.png"/>
          <p:cNvPicPr>
            <a:picLocks noGrp="1" noChangeAspect="1"/>
          </p:cNvPicPr>
          <p:nvPr>
            <p:ph sz="quarter" idx="4"/>
          </p:nvPr>
        </p:nvPicPr>
        <p:blipFill>
          <a:blip r:embed="rId2"/>
          <a:stretch>
            <a:fillRect/>
          </a:stretch>
        </p:blipFill>
        <p:spPr>
          <a:xfrm>
            <a:off x="5625025" y="2807824"/>
            <a:ext cx="2617586" cy="3341687"/>
          </a:xfrm>
          <a:ln>
            <a:solidFill>
              <a:schemeClr val="bg1">
                <a:lumMod val="65000"/>
              </a:schemeClr>
            </a:solidFill>
          </a:ln>
        </p:spPr>
      </p:pic>
      <p:sp>
        <p:nvSpPr>
          <p:cNvPr id="10" name="Espace réservé du contenu 2"/>
          <p:cNvSpPr txBox="1">
            <a:spLocks/>
          </p:cNvSpPr>
          <p:nvPr/>
        </p:nvSpPr>
        <p:spPr>
          <a:xfrm>
            <a:off x="869430" y="2758189"/>
            <a:ext cx="4317167" cy="37325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Arial Narrow" panose="020B0606020202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Arial Narrow" panose="020B0606020202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355600" indent="-355600">
              <a:buClr>
                <a:schemeClr val="tx1">
                  <a:lumMod val="50000"/>
                  <a:lumOff val="50000"/>
                </a:schemeClr>
              </a:buClr>
              <a:buFont typeface="Arial Narrow" panose="020B0606020202030204" pitchFamily="34" charset="0"/>
              <a:buChar char="–"/>
            </a:pPr>
            <a:r>
              <a:rPr lang="fr-CA" dirty="0" smtClean="0"/>
              <a:t>Guide de référence pour les </a:t>
            </a:r>
            <a:r>
              <a:rPr lang="fr-CA" u="sng" dirty="0" smtClean="0"/>
              <a:t>intervenants</a:t>
            </a:r>
          </a:p>
          <a:p>
            <a:pPr marL="355600" indent="-355600">
              <a:buClr>
                <a:schemeClr val="tx1">
                  <a:lumMod val="50000"/>
                  <a:lumOff val="50000"/>
                </a:schemeClr>
              </a:buClr>
              <a:buFont typeface="Arial Narrow" panose="020B0606020202030204" pitchFamily="34" charset="0"/>
              <a:buChar char="–"/>
            </a:pPr>
            <a:r>
              <a:rPr lang="fr-CA" dirty="0" smtClean="0"/>
              <a:t>Issu d’un partenariat avec l’ARK pour la création de deux centres d’intervention pour la clientèle inuit</a:t>
            </a:r>
          </a:p>
          <a:p>
            <a:pPr marL="355600" indent="-355600">
              <a:buClr>
                <a:schemeClr val="tx1">
                  <a:lumMod val="50000"/>
                  <a:lumOff val="50000"/>
                </a:schemeClr>
              </a:buClr>
              <a:buFont typeface="Arial Narrow" panose="020B0606020202030204" pitchFamily="34" charset="0"/>
              <a:buChar char="–"/>
            </a:pPr>
            <a:r>
              <a:rPr lang="fr-CA" dirty="0" smtClean="0"/>
              <a:t>Contient :</a:t>
            </a:r>
          </a:p>
          <a:p>
            <a:pPr marL="814388" lvl="1" indent="-274638">
              <a:buClr>
                <a:schemeClr val="tx1">
                  <a:lumMod val="50000"/>
                  <a:lumOff val="50000"/>
                </a:schemeClr>
              </a:buClr>
              <a:buFont typeface="Arial" pitchFamily="34" charset="0"/>
              <a:buChar char="•"/>
            </a:pPr>
            <a:r>
              <a:rPr lang="fr-CA" dirty="0" smtClean="0"/>
              <a:t>12 défis les plus courants</a:t>
            </a:r>
          </a:p>
          <a:p>
            <a:pPr marL="814388" lvl="1" indent="-274638">
              <a:buClr>
                <a:schemeClr val="tx1">
                  <a:lumMod val="50000"/>
                  <a:lumOff val="50000"/>
                </a:schemeClr>
              </a:buClr>
              <a:buFont typeface="Arial" pitchFamily="34" charset="0"/>
              <a:buChar char="•"/>
            </a:pPr>
            <a:r>
              <a:rPr lang="fr-CA" dirty="0" smtClean="0"/>
              <a:t>11 thèmes, 50 stratégies</a:t>
            </a:r>
          </a:p>
          <a:p>
            <a:pPr marL="814388" lvl="1" indent="-274638">
              <a:buClr>
                <a:schemeClr val="tx1">
                  <a:lumMod val="50000"/>
                  <a:lumOff val="50000"/>
                </a:schemeClr>
              </a:buClr>
              <a:buFont typeface="Arial" pitchFamily="34" charset="0"/>
              <a:buChar char="•"/>
            </a:pPr>
            <a:r>
              <a:rPr lang="fr-CA" dirty="0" smtClean="0"/>
              <a:t>Exemples d’interventions et d’ateliers</a:t>
            </a:r>
          </a:p>
          <a:p>
            <a:pPr marL="814388" lvl="1" indent="-274638">
              <a:buClr>
                <a:schemeClr val="tx1">
                  <a:lumMod val="50000"/>
                  <a:lumOff val="50000"/>
                </a:schemeClr>
              </a:buClr>
              <a:buNone/>
            </a:pPr>
            <a:endParaRPr lang="fr-CA" dirty="0" smtClean="0"/>
          </a:p>
          <a:p>
            <a:pPr marL="4763" lvl="1" indent="-4763" algn="ctr">
              <a:buClr>
                <a:schemeClr val="tx1">
                  <a:lumMod val="50000"/>
                  <a:lumOff val="50000"/>
                </a:schemeClr>
              </a:buClr>
              <a:buNone/>
            </a:pPr>
            <a:r>
              <a:rPr lang="fr-CA" sz="2000" dirty="0" smtClean="0">
                <a:solidFill>
                  <a:srgbClr val="0070C0"/>
                </a:solidFill>
              </a:rPr>
              <a:t>Disponible gratuitement en français et en anglais sur notre site Web</a:t>
            </a:r>
          </a:p>
        </p:txBody>
      </p:sp>
    </p:spTree>
    <p:extLst>
      <p:ext uri="{BB962C8B-B14F-4D97-AF65-F5344CB8AC3E}">
        <p14:creationId xmlns:p14="http://schemas.microsoft.com/office/powerpoint/2010/main" val="242430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défis</a:t>
            </a:r>
            <a:endParaRPr lang="fr-CA"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9976" y="1786467"/>
            <a:ext cx="5686294" cy="4022725"/>
          </a:xfrm>
        </p:spPr>
      </p:pic>
      <p:sp>
        <p:nvSpPr>
          <p:cNvPr id="5" name="ZoneTexte 4"/>
          <p:cNvSpPr txBox="1"/>
          <p:nvPr/>
        </p:nvSpPr>
        <p:spPr>
          <a:xfrm>
            <a:off x="2548466" y="5809192"/>
            <a:ext cx="4216400" cy="400110"/>
          </a:xfrm>
          <a:prstGeom prst="rect">
            <a:avLst/>
          </a:prstGeom>
          <a:noFill/>
        </p:spPr>
        <p:txBody>
          <a:bodyPr wrap="square" rtlCol="0">
            <a:spAutoFit/>
          </a:bodyPr>
          <a:lstStyle/>
          <a:p>
            <a:r>
              <a:rPr lang="fr-CA" sz="2000" b="1" dirty="0" err="1" smtClean="0">
                <a:solidFill>
                  <a:schemeClr val="accent2">
                    <a:lumMod val="75000"/>
                  </a:schemeClr>
                </a:solidFill>
                <a:latin typeface="Arial Narrow" panose="020B0606020202030204" pitchFamily="34" charset="0"/>
              </a:rPr>
              <a:t>Intersectionnalité</a:t>
            </a:r>
            <a:r>
              <a:rPr lang="fr-CA" sz="2000" b="1" dirty="0" smtClean="0">
                <a:solidFill>
                  <a:schemeClr val="accent2">
                    <a:lumMod val="75000"/>
                  </a:schemeClr>
                </a:solidFill>
                <a:latin typeface="Arial Narrow" panose="020B0606020202030204" pitchFamily="34" charset="0"/>
              </a:rPr>
              <a:t> des caractéristiques</a:t>
            </a:r>
            <a:endParaRPr lang="fr-CA" sz="2000" b="1" dirty="0">
              <a:solidFill>
                <a:schemeClr val="accent2">
                  <a:lumMod val="75000"/>
                </a:schemeClr>
              </a:solidFill>
              <a:latin typeface="Arial Narrow" panose="020B0606020202030204" pitchFamily="34" charset="0"/>
            </a:endParaRPr>
          </a:p>
        </p:txBody>
      </p:sp>
    </p:spTree>
    <p:extLst>
      <p:ext uri="{BB962C8B-B14F-4D97-AF65-F5344CB8AC3E}">
        <p14:creationId xmlns:p14="http://schemas.microsoft.com/office/powerpoint/2010/main" val="3205736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éducation</a:t>
            </a:r>
            <a:endParaRPr lang="fr-CA" dirty="0"/>
          </a:p>
        </p:txBody>
      </p:sp>
      <p:sp>
        <p:nvSpPr>
          <p:cNvPr id="3" name="Espace réservé du texte 2"/>
          <p:cNvSpPr>
            <a:spLocks noGrp="1"/>
          </p:cNvSpPr>
          <p:nvPr>
            <p:ph type="body" idx="1"/>
          </p:nvPr>
        </p:nvSpPr>
        <p:spPr/>
        <p:txBody>
          <a:bodyPr/>
          <a:lstStyle/>
          <a:p>
            <a:r>
              <a:rPr lang="fr-CA" dirty="0" smtClean="0"/>
              <a:t>Une formation universitaire dédiée</a:t>
            </a:r>
            <a:endParaRPr lang="fr-CA" dirty="0"/>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278" b="9755"/>
          <a:stretch/>
        </p:blipFill>
        <p:spPr>
          <a:xfrm>
            <a:off x="0" y="-878477"/>
            <a:ext cx="9144000" cy="5484344"/>
          </a:xfrm>
          <a:prstGeom prst="rect">
            <a:avLst/>
          </a:prstGeom>
        </p:spPr>
      </p:pic>
    </p:spTree>
    <p:extLst>
      <p:ext uri="{BB962C8B-B14F-4D97-AF65-F5344CB8AC3E}">
        <p14:creationId xmlns:p14="http://schemas.microsoft.com/office/powerpoint/2010/main" val="2658050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8095" y="585216"/>
            <a:ext cx="7748583" cy="1499616"/>
          </a:xfrm>
        </p:spPr>
        <p:txBody>
          <a:bodyPr>
            <a:normAutofit/>
          </a:bodyPr>
          <a:lstStyle/>
          <a:p>
            <a:r>
              <a:rPr lang="fr-CA" dirty="0"/>
              <a:t>l</a:t>
            </a:r>
            <a:r>
              <a:rPr lang="fr-CA" dirty="0" smtClean="0"/>
              <a:t>a profession de conseiller d’orientation</a:t>
            </a:r>
            <a:endParaRPr lang="fr-CA" dirty="0"/>
          </a:p>
        </p:txBody>
      </p:sp>
      <p:sp>
        <p:nvSpPr>
          <p:cNvPr id="5" name="Espace réservé du contenu 4"/>
          <p:cNvSpPr>
            <a:spLocks noGrp="1"/>
          </p:cNvSpPr>
          <p:nvPr>
            <p:ph idx="1"/>
          </p:nvPr>
        </p:nvSpPr>
        <p:spPr>
          <a:xfrm>
            <a:off x="768095" y="2412460"/>
            <a:ext cx="7290055" cy="3906402"/>
          </a:xfrm>
        </p:spPr>
        <p:txBody>
          <a:bodyPr/>
          <a:lstStyle/>
          <a:p>
            <a:pPr marL="356400" indent="-356400">
              <a:spcBef>
                <a:spcPts val="2400"/>
              </a:spcBef>
              <a:buClr>
                <a:schemeClr val="bg2">
                  <a:lumMod val="90000"/>
                </a:schemeClr>
              </a:buClr>
              <a:buFont typeface="Arial Narrow" panose="020B0606020202030204" pitchFamily="34" charset="0"/>
              <a:buChar char="–"/>
            </a:pPr>
            <a:r>
              <a:rPr lang="fr-CA" dirty="0" smtClean="0"/>
              <a:t>Profession </a:t>
            </a:r>
            <a:r>
              <a:rPr lang="fr-CA" dirty="0"/>
              <a:t>reconnue depuis 1941</a:t>
            </a:r>
          </a:p>
          <a:p>
            <a:pPr marL="356400" indent="-356400">
              <a:spcBef>
                <a:spcPts val="2400"/>
              </a:spcBef>
              <a:buClr>
                <a:schemeClr val="bg2">
                  <a:lumMod val="90000"/>
                </a:schemeClr>
              </a:buClr>
              <a:buFont typeface="Arial Narrow" panose="020B0606020202030204" pitchFamily="34" charset="0"/>
              <a:buChar char="–"/>
            </a:pPr>
            <a:r>
              <a:rPr lang="fr-CA" dirty="0" smtClean="0"/>
              <a:t>Régie </a:t>
            </a:r>
            <a:r>
              <a:rPr lang="fr-CA" dirty="0"/>
              <a:t>par un ordre depuis </a:t>
            </a:r>
            <a:r>
              <a:rPr lang="fr-CA" dirty="0" smtClean="0"/>
              <a:t>1973 : </a:t>
            </a:r>
            <a:r>
              <a:rPr lang="fr-CA" dirty="0"/>
              <a:t>l'Ordre des conseillers et </a:t>
            </a:r>
            <a:r>
              <a:rPr lang="fr-CA" dirty="0" smtClean="0"/>
              <a:t>conseillères </a:t>
            </a:r>
            <a:r>
              <a:rPr lang="fr-CA" dirty="0"/>
              <a:t>d'orientation du Québec (OCCOQ)</a:t>
            </a:r>
          </a:p>
          <a:p>
            <a:pPr marL="356400" indent="-356400">
              <a:spcBef>
                <a:spcPts val="2400"/>
              </a:spcBef>
              <a:buClr>
                <a:schemeClr val="bg2">
                  <a:lumMod val="90000"/>
                </a:schemeClr>
              </a:buClr>
              <a:buFont typeface="Arial Narrow" panose="020B0606020202030204" pitchFamily="34" charset="0"/>
              <a:buChar char="–"/>
            </a:pPr>
            <a:r>
              <a:rPr lang="fr-CA" dirty="0" smtClean="0"/>
              <a:t>Seule </a:t>
            </a:r>
            <a:r>
              <a:rPr lang="fr-CA" dirty="0"/>
              <a:t>province canadienne réglementant le titre et 4 activités professionnelles du conseiller d’orientation</a:t>
            </a:r>
          </a:p>
          <a:p>
            <a:pPr marL="356400" indent="-356400">
              <a:spcBef>
                <a:spcPts val="2400"/>
              </a:spcBef>
              <a:buClr>
                <a:schemeClr val="bg2">
                  <a:lumMod val="90000"/>
                </a:schemeClr>
              </a:buClr>
              <a:buFont typeface="Arial Narrow" panose="020B0606020202030204" pitchFamily="34" charset="0"/>
              <a:buChar char="–"/>
            </a:pPr>
            <a:r>
              <a:rPr lang="fr-CA" dirty="0" smtClean="0"/>
              <a:t>4 </a:t>
            </a:r>
            <a:r>
              <a:rPr lang="fr-CA" dirty="0"/>
              <a:t>universités québécoises offrent des études menant </a:t>
            </a:r>
            <a:r>
              <a:rPr lang="fr-CA" dirty="0" smtClean="0"/>
              <a:t>au </a:t>
            </a:r>
            <a:r>
              <a:rPr lang="fr-CA" dirty="0"/>
              <a:t>permis de conseiller d’orientation</a:t>
            </a:r>
          </a:p>
          <a:p>
            <a:endParaRPr lang="fr-CA" dirty="0" smtClean="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611" y="5617252"/>
            <a:ext cx="3260067" cy="701610"/>
          </a:xfrm>
          <a:prstGeom prst="rect">
            <a:avLst/>
          </a:prstGeom>
        </p:spPr>
      </p:pic>
    </p:spTree>
    <p:extLst>
      <p:ext uri="{BB962C8B-B14F-4D97-AF65-F5344CB8AC3E}">
        <p14:creationId xmlns:p14="http://schemas.microsoft.com/office/powerpoint/2010/main" val="4288413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Une formation universitaire dédiée</a:t>
            </a:r>
            <a:endParaRPr lang="fr-CA" dirty="0"/>
          </a:p>
        </p:txBody>
      </p:sp>
      <p:sp>
        <p:nvSpPr>
          <p:cNvPr id="3" name="Espace réservé du contenu 2"/>
          <p:cNvSpPr>
            <a:spLocks noGrp="1"/>
          </p:cNvSpPr>
          <p:nvPr>
            <p:ph idx="1"/>
          </p:nvPr>
        </p:nvSpPr>
        <p:spPr/>
        <p:txBody>
          <a:bodyPr>
            <a:normAutofit/>
          </a:bodyPr>
          <a:lstStyle/>
          <a:p>
            <a:pPr marL="356400" indent="-356400">
              <a:spcBef>
                <a:spcPts val="2400"/>
              </a:spcBef>
              <a:buFont typeface="Arial Narrow" panose="020B0606020202030204" pitchFamily="34" charset="0"/>
              <a:buChar char="−"/>
            </a:pPr>
            <a:r>
              <a:rPr lang="fr-CA" dirty="0" smtClean="0">
                <a:solidFill>
                  <a:schemeClr val="accent1">
                    <a:lumMod val="75000"/>
                  </a:schemeClr>
                </a:solidFill>
              </a:rPr>
              <a:t>Des programmes </a:t>
            </a:r>
            <a:r>
              <a:rPr lang="fr-CA" dirty="0" smtClean="0">
                <a:solidFill>
                  <a:schemeClr val="accent1">
                    <a:lumMod val="75000"/>
                  </a:schemeClr>
                </a:solidFill>
              </a:rPr>
              <a:t>de certificat, baccalauréat </a:t>
            </a:r>
            <a:r>
              <a:rPr lang="fr-CA" dirty="0" smtClean="0">
                <a:solidFill>
                  <a:schemeClr val="accent1">
                    <a:lumMod val="75000"/>
                  </a:schemeClr>
                </a:solidFill>
              </a:rPr>
              <a:t>et </a:t>
            </a:r>
            <a:r>
              <a:rPr lang="fr-CA" dirty="0" smtClean="0">
                <a:solidFill>
                  <a:schemeClr val="accent1">
                    <a:lumMod val="75000"/>
                  </a:schemeClr>
                </a:solidFill>
              </a:rPr>
              <a:t>maîtrise</a:t>
            </a:r>
          </a:p>
          <a:p>
            <a:pPr marL="808038" lvl="1" indent="-360363" defTabSz="808038">
              <a:spcBef>
                <a:spcPts val="1200"/>
              </a:spcBef>
              <a:buClr>
                <a:schemeClr val="tx1"/>
              </a:buClr>
              <a:buFont typeface="Arial" panose="020B0604020202020204" pitchFamily="34" charset="0"/>
              <a:buChar char="•"/>
            </a:pPr>
            <a:r>
              <a:rPr lang="fr-CA" sz="1800" dirty="0"/>
              <a:t>6000 heures de formation délivrées aux </a:t>
            </a:r>
            <a:r>
              <a:rPr lang="fr-CA" sz="1800" dirty="0" smtClean="0"/>
              <a:t>1</a:t>
            </a:r>
            <a:r>
              <a:rPr lang="fr-CA" sz="1800" baseline="30000" dirty="0" smtClean="0"/>
              <a:t>er</a:t>
            </a:r>
            <a:r>
              <a:rPr lang="fr-CA" sz="1800" dirty="0" smtClean="0"/>
              <a:t> </a:t>
            </a:r>
            <a:r>
              <a:rPr lang="fr-CA" sz="1800" dirty="0"/>
              <a:t>et 2</a:t>
            </a:r>
            <a:r>
              <a:rPr lang="fr-CA" sz="1800" baseline="30000" dirty="0"/>
              <a:t>e</a:t>
            </a:r>
            <a:r>
              <a:rPr lang="fr-CA" sz="1800" dirty="0"/>
              <a:t> cycles</a:t>
            </a:r>
            <a:endParaRPr lang="fr-CA" sz="1800" dirty="0"/>
          </a:p>
          <a:p>
            <a:pPr marL="356400" indent="-356400">
              <a:spcBef>
                <a:spcPts val="2400"/>
              </a:spcBef>
              <a:buFont typeface="Arial Narrow" panose="020B0606020202030204" pitchFamily="34" charset="0"/>
              <a:buChar char="−"/>
            </a:pPr>
            <a:r>
              <a:rPr lang="fr-CA" dirty="0" smtClean="0">
                <a:solidFill>
                  <a:schemeClr val="accent1">
                    <a:lumMod val="75000"/>
                  </a:schemeClr>
                </a:solidFill>
              </a:rPr>
              <a:t>Un programme de doctorat</a:t>
            </a:r>
          </a:p>
          <a:p>
            <a:pPr marL="356400" indent="-356400">
              <a:spcBef>
                <a:spcPts val="2400"/>
              </a:spcBef>
              <a:buFont typeface="Arial Narrow" panose="020B0606020202030204" pitchFamily="34" charset="0"/>
              <a:buChar char="−"/>
            </a:pPr>
            <a:r>
              <a:rPr lang="fr-CA" dirty="0" smtClean="0">
                <a:solidFill>
                  <a:schemeClr val="accent1">
                    <a:lumMod val="75000"/>
                  </a:schemeClr>
                </a:solidFill>
              </a:rPr>
              <a:t>Stage pratique de 400 heures au 2</a:t>
            </a:r>
            <a:r>
              <a:rPr lang="fr-CA" baseline="30000" dirty="0" smtClean="0">
                <a:solidFill>
                  <a:schemeClr val="accent1">
                    <a:lumMod val="75000"/>
                  </a:schemeClr>
                </a:solidFill>
              </a:rPr>
              <a:t>e</a:t>
            </a:r>
            <a:r>
              <a:rPr lang="fr-CA" dirty="0" smtClean="0">
                <a:solidFill>
                  <a:schemeClr val="accent1">
                    <a:lumMod val="75000"/>
                  </a:schemeClr>
                </a:solidFill>
              </a:rPr>
              <a:t> cycle</a:t>
            </a:r>
          </a:p>
          <a:p>
            <a:pPr marL="356400" indent="-356400">
              <a:spcBef>
                <a:spcPts val="2400"/>
              </a:spcBef>
              <a:buFont typeface="Arial Narrow" panose="020B0606020202030204" pitchFamily="34" charset="0"/>
              <a:buChar char="−"/>
            </a:pPr>
            <a:r>
              <a:rPr lang="fr-CA" dirty="0" smtClean="0">
                <a:solidFill>
                  <a:schemeClr val="accent1">
                    <a:lumMod val="75000"/>
                  </a:schemeClr>
                </a:solidFill>
              </a:rPr>
              <a:t>Des </a:t>
            </a:r>
            <a:r>
              <a:rPr lang="fr-CA" dirty="0" smtClean="0">
                <a:solidFill>
                  <a:schemeClr val="accent1">
                    <a:lumMod val="75000"/>
                  </a:schemeClr>
                </a:solidFill>
              </a:rPr>
              <a:t>cliniques de formation pratique</a:t>
            </a:r>
          </a:p>
          <a:p>
            <a:pPr marL="808038" lvl="1" indent="-355600">
              <a:spcBef>
                <a:spcPts val="600"/>
              </a:spcBef>
              <a:buClr>
                <a:schemeClr val="tx1">
                  <a:lumMod val="65000"/>
                  <a:lumOff val="35000"/>
                </a:schemeClr>
              </a:buClr>
              <a:buFont typeface="Arial" panose="020B0604020202020204" pitchFamily="34" charset="0"/>
              <a:buChar char="•"/>
            </a:pPr>
            <a:r>
              <a:rPr lang="fr-CA" sz="1800" dirty="0"/>
              <a:t>Développer </a:t>
            </a:r>
            <a:r>
              <a:rPr lang="fr-CA" sz="1800" dirty="0"/>
              <a:t>les compétences professionnelles des étudiants en </a:t>
            </a:r>
            <a:r>
              <a:rPr lang="fr-CA" sz="1800" dirty="0"/>
              <a:t>orientation</a:t>
            </a:r>
          </a:p>
          <a:p>
            <a:pPr marL="808038" lvl="1" indent="-355600">
              <a:buClr>
                <a:schemeClr val="tx1">
                  <a:lumMod val="65000"/>
                  <a:lumOff val="35000"/>
                </a:schemeClr>
              </a:buClr>
              <a:buFont typeface="Arial" panose="020B0604020202020204" pitchFamily="34" charset="0"/>
              <a:buChar char="•"/>
            </a:pPr>
            <a:r>
              <a:rPr lang="fr-CA" sz="1800" dirty="0"/>
              <a:t>4 universités québécoises : Université Laval, Université de Sherbrooke, McGill et UQÀM</a:t>
            </a:r>
            <a:endParaRPr lang="fr-CA" sz="1800" dirty="0"/>
          </a:p>
          <a:p>
            <a:endParaRPr lang="fr-CA" dirty="0"/>
          </a:p>
        </p:txBody>
      </p:sp>
    </p:spTree>
    <p:extLst>
      <p:ext uri="{BB962C8B-B14F-4D97-AF65-F5344CB8AC3E}">
        <p14:creationId xmlns:p14="http://schemas.microsoft.com/office/powerpoint/2010/main" val="190374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8096" y="499305"/>
            <a:ext cx="7290054" cy="1499616"/>
          </a:xfrm>
        </p:spPr>
        <p:txBody>
          <a:bodyPr/>
          <a:lstStyle/>
          <a:p>
            <a:r>
              <a:rPr lang="fr-CA" dirty="0" smtClean="0"/>
              <a:t>La clinique </a:t>
            </a:r>
            <a:r>
              <a:rPr lang="fr-CA" dirty="0" smtClean="0"/>
              <a:t>carrière de l’UQÀM</a:t>
            </a:r>
            <a:endParaRPr lang="fr-CA" dirty="0"/>
          </a:p>
        </p:txBody>
      </p:sp>
      <p:sp>
        <p:nvSpPr>
          <p:cNvPr id="3" name="Espace réservé du contenu 2"/>
          <p:cNvSpPr>
            <a:spLocks noGrp="1"/>
          </p:cNvSpPr>
          <p:nvPr>
            <p:ph idx="1"/>
          </p:nvPr>
        </p:nvSpPr>
        <p:spPr>
          <a:xfrm>
            <a:off x="768096" y="1998921"/>
            <a:ext cx="7290055" cy="4380614"/>
          </a:xfrm>
        </p:spPr>
        <p:txBody>
          <a:bodyPr>
            <a:normAutofit/>
          </a:bodyPr>
          <a:lstStyle/>
          <a:p>
            <a:pPr marL="3175" indent="-3175"/>
            <a:r>
              <a:rPr lang="fr-CA" dirty="0" smtClean="0">
                <a:solidFill>
                  <a:schemeClr val="accent1">
                    <a:lumMod val="75000"/>
                  </a:schemeClr>
                </a:solidFill>
              </a:rPr>
              <a:t>Objectifs : </a:t>
            </a:r>
            <a:endParaRPr lang="fr-CA" dirty="0" smtClean="0">
              <a:solidFill>
                <a:schemeClr val="accent1">
                  <a:lumMod val="75000"/>
                </a:schemeClr>
              </a:solidFill>
            </a:endParaRPr>
          </a:p>
          <a:p>
            <a:pPr marL="534988" indent="-355600">
              <a:buClr>
                <a:schemeClr val="bg2">
                  <a:lumMod val="90000"/>
                </a:schemeClr>
              </a:buClr>
              <a:buFont typeface="Arial Narrow" panose="020B0606020202030204" pitchFamily="34" charset="0"/>
              <a:buChar char="–"/>
            </a:pPr>
            <a:r>
              <a:rPr lang="fr-CA" sz="1800" dirty="0" smtClean="0"/>
              <a:t> Offrir un milieu pratique pour intégrer la théorie du counseling</a:t>
            </a:r>
          </a:p>
          <a:p>
            <a:pPr marL="534988" indent="-355600">
              <a:buClr>
                <a:schemeClr val="bg2">
                  <a:lumMod val="90000"/>
                </a:schemeClr>
              </a:buClr>
              <a:buFont typeface="Arial Narrow" panose="020B0606020202030204" pitchFamily="34" charset="0"/>
              <a:buChar char="–"/>
            </a:pPr>
            <a:r>
              <a:rPr lang="fr-CA" sz="1800" dirty="0" smtClean="0"/>
              <a:t> Se rapprocher de la pratique privée</a:t>
            </a:r>
          </a:p>
          <a:p>
            <a:endParaRPr lang="fr-CA" sz="1800" dirty="0"/>
          </a:p>
          <a:p>
            <a:pPr marL="3175" indent="-3175"/>
            <a:r>
              <a:rPr lang="fr-CA" dirty="0" smtClean="0">
                <a:solidFill>
                  <a:schemeClr val="accent1">
                    <a:lumMod val="75000"/>
                  </a:schemeClr>
                </a:solidFill>
              </a:rPr>
              <a:t>Des services délivrés depuis 2011 :</a:t>
            </a:r>
          </a:p>
          <a:p>
            <a:pPr marL="534988" indent="-360363">
              <a:buClr>
                <a:schemeClr val="bg2">
                  <a:lumMod val="90000"/>
                </a:schemeClr>
              </a:buClr>
              <a:buFont typeface="Arial Narrow" panose="020B0606020202030204" pitchFamily="34" charset="0"/>
              <a:buChar char="–"/>
            </a:pPr>
            <a:r>
              <a:rPr lang="fr-CA" sz="1800" dirty="0" smtClean="0"/>
              <a:t>Étudiants </a:t>
            </a:r>
            <a:r>
              <a:rPr lang="fr-CA" sz="1800" dirty="0"/>
              <a:t>de maîtrise en </a:t>
            </a:r>
            <a:r>
              <a:rPr lang="fr-CA" sz="1800" dirty="0" err="1"/>
              <a:t>carriérologie</a:t>
            </a:r>
            <a:r>
              <a:rPr lang="fr-CA" sz="1800" dirty="0"/>
              <a:t> (3 cours)</a:t>
            </a:r>
          </a:p>
          <a:p>
            <a:pPr marL="534988" indent="-360363">
              <a:buClr>
                <a:schemeClr val="bg2">
                  <a:lumMod val="90000"/>
                </a:schemeClr>
              </a:buClr>
              <a:buFont typeface="Arial Narrow" panose="020B0606020202030204" pitchFamily="34" charset="0"/>
              <a:buChar char="–"/>
            </a:pPr>
            <a:r>
              <a:rPr lang="fr-CA" sz="1800" dirty="0" smtClean="0"/>
              <a:t>Stagiaires </a:t>
            </a:r>
            <a:r>
              <a:rPr lang="fr-CA" sz="1800" dirty="0"/>
              <a:t>au baccalauréat et finissants à la </a:t>
            </a:r>
            <a:r>
              <a:rPr lang="fr-CA" sz="1800" dirty="0" smtClean="0"/>
              <a:t>maîtrise</a:t>
            </a:r>
          </a:p>
          <a:p>
            <a:pPr marL="534988" indent="-360363">
              <a:buClr>
                <a:schemeClr val="bg2">
                  <a:lumMod val="90000"/>
                </a:schemeClr>
              </a:buClr>
              <a:buFont typeface="Arial Narrow" panose="020B0606020202030204" pitchFamily="34" charset="0"/>
              <a:buChar char="–"/>
            </a:pPr>
            <a:r>
              <a:rPr lang="fr-CA" sz="1800" dirty="0" smtClean="0"/>
              <a:t>Supervision par des conseillers d’orientation</a:t>
            </a:r>
            <a:endParaRPr lang="fr-CA" sz="1800" dirty="0"/>
          </a:p>
          <a:p>
            <a:pPr marL="0" indent="0">
              <a:buNone/>
            </a:pPr>
            <a:endParaRPr lang="fr-CA" sz="1800" dirty="0" smtClean="0"/>
          </a:p>
          <a:p>
            <a:pPr marL="0" indent="0">
              <a:buNone/>
            </a:pPr>
            <a:r>
              <a:rPr lang="fr-CA" dirty="0" smtClean="0">
                <a:solidFill>
                  <a:schemeClr val="accent1">
                    <a:lumMod val="75000"/>
                  </a:schemeClr>
                </a:solidFill>
              </a:rPr>
              <a:t>70-110 </a:t>
            </a:r>
            <a:r>
              <a:rPr lang="fr-CA" dirty="0" smtClean="0">
                <a:solidFill>
                  <a:schemeClr val="accent1">
                    <a:lumMod val="75000"/>
                  </a:schemeClr>
                </a:solidFill>
              </a:rPr>
              <a:t>clients desservis par session</a:t>
            </a:r>
            <a:endParaRPr lang="fr-CA" dirty="0">
              <a:solidFill>
                <a:schemeClr val="accent1">
                  <a:lumMod val="75000"/>
                </a:schemeClr>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3527" t="6951" r="2979" b="45532"/>
          <a:stretch/>
        </p:blipFill>
        <p:spPr>
          <a:xfrm>
            <a:off x="5992238" y="5457536"/>
            <a:ext cx="2719969" cy="1068218"/>
          </a:xfrm>
          <a:prstGeom prst="rect">
            <a:avLst/>
          </a:prstGeom>
        </p:spPr>
      </p:pic>
    </p:spTree>
    <p:extLst>
      <p:ext uri="{BB962C8B-B14F-4D97-AF65-F5344CB8AC3E}">
        <p14:creationId xmlns:p14="http://schemas.microsoft.com/office/powerpoint/2010/main" val="3490830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clinique carrière</a:t>
            </a:r>
            <a:endParaRPr lang="fr-CA" dirty="0"/>
          </a:p>
        </p:txBody>
      </p:sp>
      <p:sp>
        <p:nvSpPr>
          <p:cNvPr id="3" name="Espace réservé du contenu 2"/>
          <p:cNvSpPr>
            <a:spLocks noGrp="1"/>
          </p:cNvSpPr>
          <p:nvPr>
            <p:ph idx="1"/>
          </p:nvPr>
        </p:nvSpPr>
        <p:spPr>
          <a:xfrm>
            <a:off x="768096" y="1998921"/>
            <a:ext cx="7290055" cy="4380614"/>
          </a:xfrm>
        </p:spPr>
        <p:txBody>
          <a:bodyPr>
            <a:normAutofit/>
          </a:bodyPr>
          <a:lstStyle/>
          <a:p>
            <a:pPr marL="3175" indent="-3175"/>
            <a:r>
              <a:rPr lang="fr-CA" sz="2200" dirty="0" smtClean="0">
                <a:solidFill>
                  <a:schemeClr val="accent1">
                    <a:lumMod val="75000"/>
                  </a:schemeClr>
                </a:solidFill>
              </a:rPr>
              <a:t>Les Beaux Jeudis de la Clinique Carrière</a:t>
            </a:r>
          </a:p>
          <a:p>
            <a:pPr marL="534988" indent="-355600">
              <a:spcBef>
                <a:spcPts val="2000"/>
              </a:spcBef>
              <a:buClr>
                <a:schemeClr val="bg2">
                  <a:lumMod val="90000"/>
                </a:schemeClr>
              </a:buClr>
              <a:buFont typeface="Arial Narrow" panose="020B0606020202030204" pitchFamily="34" charset="0"/>
              <a:buChar char="–"/>
            </a:pPr>
            <a:r>
              <a:rPr lang="fr-CA" dirty="0" smtClean="0"/>
              <a:t>Issus d’une collaboration entre la Clinique </a:t>
            </a:r>
            <a:r>
              <a:rPr lang="fr-CA" dirty="0" smtClean="0"/>
              <a:t>Carrière</a:t>
            </a:r>
            <a:r>
              <a:rPr lang="fr-CA" dirty="0" smtClean="0"/>
              <a:t>, le RQuODE et l’OCCOQ en 2016</a:t>
            </a:r>
          </a:p>
          <a:p>
            <a:pPr marL="534988" indent="-355600">
              <a:spcBef>
                <a:spcPts val="2000"/>
              </a:spcBef>
              <a:buClr>
                <a:schemeClr val="bg2">
                  <a:lumMod val="90000"/>
                </a:schemeClr>
              </a:buClr>
              <a:buFont typeface="Arial Narrow" panose="020B0606020202030204" pitchFamily="34" charset="0"/>
              <a:buChar char="–"/>
            </a:pPr>
            <a:r>
              <a:rPr lang="fr-CA" dirty="0" smtClean="0"/>
              <a:t>Mettre en relation les étudiants et le milieu professionnel en orientation et développement de carrière</a:t>
            </a:r>
          </a:p>
          <a:p>
            <a:pPr marL="534988" indent="-355600">
              <a:spcBef>
                <a:spcPts val="2000"/>
              </a:spcBef>
              <a:buClr>
                <a:schemeClr val="bg2">
                  <a:lumMod val="90000"/>
                </a:schemeClr>
              </a:buClr>
              <a:buFont typeface="Arial Narrow" panose="020B0606020202030204" pitchFamily="34" charset="0"/>
              <a:buChar char="–"/>
            </a:pPr>
            <a:r>
              <a:rPr lang="fr-CA" dirty="0" smtClean="0"/>
              <a:t>10 évènements depuis 2016 | 4 par année à partir de 2017</a:t>
            </a:r>
          </a:p>
          <a:p>
            <a:pPr marL="534988" indent="-355600">
              <a:spcBef>
                <a:spcPts val="2000"/>
              </a:spcBef>
              <a:buClr>
                <a:schemeClr val="bg2">
                  <a:lumMod val="90000"/>
                </a:schemeClr>
              </a:buClr>
              <a:buFont typeface="Arial Narrow" panose="020B0606020202030204" pitchFamily="34" charset="0"/>
              <a:buChar char="–"/>
            </a:pPr>
            <a:r>
              <a:rPr lang="fr-CA" dirty="0" smtClean="0"/>
              <a:t>Public : professionnels </a:t>
            </a:r>
            <a:r>
              <a:rPr lang="fr-CA" dirty="0" smtClean="0"/>
              <a:t>en développement de carrière (2/3) et </a:t>
            </a:r>
            <a:r>
              <a:rPr lang="fr-CA" dirty="0" smtClean="0"/>
              <a:t/>
            </a:r>
            <a:br>
              <a:rPr lang="fr-CA" dirty="0" smtClean="0"/>
            </a:br>
            <a:r>
              <a:rPr lang="fr-CA" dirty="0" smtClean="0"/>
              <a:t>étudiants </a:t>
            </a:r>
            <a:r>
              <a:rPr lang="fr-CA" dirty="0" smtClean="0"/>
              <a:t>(1/3)</a:t>
            </a:r>
          </a:p>
          <a:p>
            <a:endParaRPr lang="fr-CA" dirty="0"/>
          </a:p>
        </p:txBody>
      </p:sp>
    </p:spTree>
    <p:extLst>
      <p:ext uri="{BB962C8B-B14F-4D97-AF65-F5344CB8AC3E}">
        <p14:creationId xmlns:p14="http://schemas.microsoft.com/office/powerpoint/2010/main" val="2702267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enjeux</a:t>
            </a:r>
            <a:endParaRPr lang="fr-CA" dirty="0"/>
          </a:p>
        </p:txBody>
      </p:sp>
      <p:sp>
        <p:nvSpPr>
          <p:cNvPr id="3" name="Espace réservé du contenu 2"/>
          <p:cNvSpPr>
            <a:spLocks noGrp="1"/>
          </p:cNvSpPr>
          <p:nvPr>
            <p:ph idx="1"/>
          </p:nvPr>
        </p:nvSpPr>
        <p:spPr>
          <a:xfrm>
            <a:off x="768096" y="1998921"/>
            <a:ext cx="5438151" cy="4380614"/>
          </a:xfrm>
        </p:spPr>
        <p:txBody>
          <a:bodyPr>
            <a:normAutofit/>
          </a:bodyPr>
          <a:lstStyle/>
          <a:p>
            <a:pPr marL="360363" indent="-360363">
              <a:buClr>
                <a:schemeClr val="tx1">
                  <a:lumMod val="75000"/>
                  <a:lumOff val="25000"/>
                </a:schemeClr>
              </a:buClr>
              <a:buFont typeface="Arial Narrow" panose="020B0606020202030204" pitchFamily="34" charset="0"/>
              <a:buChar char="–"/>
            </a:pPr>
            <a:r>
              <a:rPr lang="fr-CA" dirty="0" smtClean="0"/>
              <a:t>Offrir une formation de base adaptée aux nouvelles réalités du marché du travail </a:t>
            </a:r>
          </a:p>
          <a:p>
            <a:pPr marL="895350" lvl="1" indent="-360363">
              <a:spcBef>
                <a:spcPts val="600"/>
              </a:spcBef>
              <a:buClr>
                <a:schemeClr val="tx1">
                  <a:lumMod val="75000"/>
                  <a:lumOff val="25000"/>
                </a:schemeClr>
              </a:buClr>
              <a:buFont typeface="Arial" panose="020B0604020202020204" pitchFamily="34" charset="0"/>
              <a:buChar char="•"/>
            </a:pPr>
            <a:r>
              <a:rPr lang="fr-CA" dirty="0" smtClean="0"/>
              <a:t>Pour les clients (ex : transitions de carrière)</a:t>
            </a:r>
          </a:p>
          <a:p>
            <a:pPr marL="895350" lvl="1" indent="-360363">
              <a:spcBef>
                <a:spcPts val="600"/>
              </a:spcBef>
              <a:buClr>
                <a:schemeClr val="tx1">
                  <a:lumMod val="75000"/>
                  <a:lumOff val="25000"/>
                </a:schemeClr>
              </a:buClr>
              <a:buFont typeface="Arial" panose="020B0604020202020204" pitchFamily="34" charset="0"/>
              <a:buChar char="•"/>
            </a:pPr>
            <a:r>
              <a:rPr lang="fr-CA" dirty="0" smtClean="0"/>
              <a:t>Pour les professionnels (ex : pratique privée)</a:t>
            </a:r>
          </a:p>
          <a:p>
            <a:pPr marL="360363" indent="-360363">
              <a:spcBef>
                <a:spcPts val="1800"/>
              </a:spcBef>
              <a:buClr>
                <a:schemeClr val="tx1">
                  <a:lumMod val="75000"/>
                  <a:lumOff val="25000"/>
                </a:schemeClr>
              </a:buClr>
              <a:buFont typeface="Arial Narrow" panose="020B0606020202030204" pitchFamily="34" charset="0"/>
              <a:buChar char="–"/>
            </a:pPr>
            <a:r>
              <a:rPr lang="fr-CA" dirty="0" smtClean="0"/>
              <a:t>Reconnaître l’importance de la formation</a:t>
            </a:r>
            <a:br>
              <a:rPr lang="fr-CA" dirty="0" smtClean="0"/>
            </a:br>
            <a:r>
              <a:rPr lang="fr-CA" dirty="0" smtClean="0"/>
              <a:t>continue </a:t>
            </a:r>
            <a:r>
              <a:rPr lang="fr-CA" dirty="0" smtClean="0"/>
              <a:t>des </a:t>
            </a:r>
            <a:r>
              <a:rPr lang="fr-CA" dirty="0"/>
              <a:t>professionnels </a:t>
            </a:r>
            <a:r>
              <a:rPr lang="fr-CA" dirty="0" smtClean="0"/>
              <a:t>en</a:t>
            </a:r>
            <a:br>
              <a:rPr lang="fr-CA" dirty="0" smtClean="0"/>
            </a:br>
            <a:r>
              <a:rPr lang="fr-CA" dirty="0" smtClean="0"/>
              <a:t>développement </a:t>
            </a:r>
            <a:r>
              <a:rPr lang="fr-CA" dirty="0"/>
              <a:t>de </a:t>
            </a:r>
            <a:r>
              <a:rPr lang="fr-CA" dirty="0" smtClean="0"/>
              <a:t>carrière</a:t>
            </a:r>
          </a:p>
          <a:p>
            <a:pPr marL="895350" lvl="1" indent="-360363">
              <a:spcBef>
                <a:spcPts val="600"/>
              </a:spcBef>
              <a:buClr>
                <a:schemeClr val="tx1">
                  <a:lumMod val="75000"/>
                  <a:lumOff val="25000"/>
                </a:schemeClr>
              </a:buClr>
              <a:buFont typeface="Arial" panose="020B0604020202020204" pitchFamily="34" charset="0"/>
              <a:buChar char="•"/>
            </a:pPr>
            <a:r>
              <a:rPr lang="fr-CA" dirty="0" smtClean="0"/>
              <a:t>Conférences</a:t>
            </a:r>
          </a:p>
          <a:p>
            <a:pPr marL="895350" lvl="1" indent="-360363">
              <a:spcBef>
                <a:spcPts val="600"/>
              </a:spcBef>
              <a:buClr>
                <a:schemeClr val="tx1">
                  <a:lumMod val="75000"/>
                  <a:lumOff val="25000"/>
                </a:schemeClr>
              </a:buClr>
              <a:buFont typeface="Arial" panose="020B0604020202020204" pitchFamily="34" charset="0"/>
              <a:buChar char="•"/>
            </a:pPr>
            <a:r>
              <a:rPr lang="fr-CA" dirty="0" smtClean="0"/>
              <a:t>Webinaires</a:t>
            </a:r>
          </a:p>
          <a:p>
            <a:pPr marL="895350" lvl="1" indent="-360363">
              <a:spcBef>
                <a:spcPts val="600"/>
              </a:spcBef>
              <a:buClr>
                <a:schemeClr val="tx1">
                  <a:lumMod val="75000"/>
                  <a:lumOff val="25000"/>
                </a:schemeClr>
              </a:buClr>
              <a:buFont typeface="Arial" panose="020B0604020202020204" pitchFamily="34" charset="0"/>
              <a:buChar char="•"/>
            </a:pPr>
            <a:r>
              <a:rPr lang="fr-CA" dirty="0" err="1" smtClean="0"/>
              <a:t>Codéveloppement</a:t>
            </a:r>
            <a:endParaRPr lang="fr-CA"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2193" r="1838" b="1926"/>
          <a:stretch/>
        </p:blipFill>
        <p:spPr>
          <a:xfrm>
            <a:off x="5387811" y="3764605"/>
            <a:ext cx="3098490" cy="2537109"/>
          </a:xfrm>
          <a:prstGeom prst="rect">
            <a:avLst/>
          </a:prstGeom>
        </p:spPr>
      </p:pic>
    </p:spTree>
    <p:extLst>
      <p:ext uri="{BB962C8B-B14F-4D97-AF65-F5344CB8AC3E}">
        <p14:creationId xmlns:p14="http://schemas.microsoft.com/office/powerpoint/2010/main" val="3879848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conclusion</a:t>
            </a:r>
            <a:endParaRPr lang="fr-CA" dirty="0"/>
          </a:p>
        </p:txBody>
      </p:sp>
      <p:graphicFrame>
        <p:nvGraphicFramePr>
          <p:cNvPr id="4" name="Espace réservé du contenu 4"/>
          <p:cNvGraphicFramePr>
            <a:graphicFrameLocks noGrp="1"/>
          </p:cNvGraphicFramePr>
          <p:nvPr>
            <p:ph idx="1"/>
            <p:extLst>
              <p:ext uri="{D42A27DB-BD31-4B8C-83A1-F6EECF244321}">
                <p14:modId xmlns:p14="http://schemas.microsoft.com/office/powerpoint/2010/main" val="1083589859"/>
              </p:ext>
            </p:extLst>
          </p:nvPr>
        </p:nvGraphicFramePr>
        <p:xfrm>
          <a:off x="1049867" y="2717798"/>
          <a:ext cx="7128933" cy="2997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218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a:t>
            </a:r>
            <a:r>
              <a:rPr lang="fr-CA" dirty="0" smtClean="0"/>
              <a:t>RQ</a:t>
            </a:r>
            <a:r>
              <a:rPr lang="fr-CA" cap="none" dirty="0" smtClean="0"/>
              <a:t>u</a:t>
            </a:r>
            <a:r>
              <a:rPr lang="fr-CA" dirty="0" smtClean="0"/>
              <a:t>ODE</a:t>
            </a:r>
            <a:endParaRPr lang="fr-CA" dirty="0"/>
          </a:p>
        </p:txBody>
      </p:sp>
      <p:sp>
        <p:nvSpPr>
          <p:cNvPr id="3" name="Espace réservé du contenu 2"/>
          <p:cNvSpPr>
            <a:spLocks noGrp="1"/>
          </p:cNvSpPr>
          <p:nvPr>
            <p:ph idx="1"/>
          </p:nvPr>
        </p:nvSpPr>
        <p:spPr/>
        <p:txBody>
          <a:bodyPr/>
          <a:lstStyle/>
          <a:p>
            <a:pPr marL="355600" indent="-355600">
              <a:spcBef>
                <a:spcPts val="1800"/>
              </a:spcBef>
              <a:buClr>
                <a:schemeClr val="tx1">
                  <a:lumMod val="50000"/>
                  <a:lumOff val="50000"/>
                </a:schemeClr>
              </a:buClr>
              <a:buFont typeface="Arial Narrow" panose="020B0606020202030204" pitchFamily="34" charset="0"/>
              <a:buChar char="–"/>
            </a:pPr>
            <a:r>
              <a:rPr lang="fr-CA" dirty="0" smtClean="0"/>
              <a:t>30 ans d’existence</a:t>
            </a:r>
          </a:p>
          <a:p>
            <a:pPr marL="355600" indent="-355600">
              <a:spcBef>
                <a:spcPts val="1800"/>
              </a:spcBef>
              <a:buClr>
                <a:schemeClr val="tx1">
                  <a:lumMod val="50000"/>
                  <a:lumOff val="50000"/>
                </a:schemeClr>
              </a:buClr>
              <a:buFont typeface="Arial Narrow" panose="020B0606020202030204" pitchFamily="34" charset="0"/>
              <a:buChar char="–"/>
            </a:pPr>
            <a:r>
              <a:rPr lang="fr-CA" dirty="0" smtClean="0"/>
              <a:t>89 organismes membres</a:t>
            </a:r>
          </a:p>
          <a:p>
            <a:pPr marL="355600" indent="-355600">
              <a:spcBef>
                <a:spcPts val="1800"/>
              </a:spcBef>
              <a:buClr>
                <a:schemeClr val="tx1">
                  <a:lumMod val="50000"/>
                  <a:lumOff val="50000"/>
                </a:schemeClr>
              </a:buClr>
              <a:buFont typeface="Arial Narrow" panose="020B0606020202030204" pitchFamily="34" charset="0"/>
              <a:buChar char="–"/>
            </a:pPr>
            <a:r>
              <a:rPr lang="fr-CA" dirty="0" smtClean="0"/>
              <a:t>15 des 17 régions administratives du Québec</a:t>
            </a:r>
          </a:p>
          <a:p>
            <a:pPr marL="355600" indent="-355600">
              <a:spcBef>
                <a:spcPts val="1800"/>
              </a:spcBef>
              <a:buClr>
                <a:schemeClr val="tx1">
                  <a:lumMod val="50000"/>
                  <a:lumOff val="50000"/>
                </a:schemeClr>
              </a:buClr>
              <a:buFont typeface="Arial Narrow" panose="020B0606020202030204" pitchFamily="34" charset="0"/>
              <a:buChar char="–"/>
            </a:pPr>
            <a:r>
              <a:rPr lang="fr-CA" dirty="0" smtClean="0"/>
              <a:t>80 000 individus desservis chaque année</a:t>
            </a:r>
          </a:p>
          <a:p>
            <a:pPr marL="355600" indent="-355600">
              <a:spcBef>
                <a:spcPts val="1800"/>
              </a:spcBef>
              <a:buClr>
                <a:schemeClr val="tx1">
                  <a:lumMod val="50000"/>
                  <a:lumOff val="50000"/>
                </a:schemeClr>
              </a:buClr>
              <a:buFont typeface="Arial Narrow" panose="020B0606020202030204" pitchFamily="34" charset="0"/>
              <a:buChar char="–"/>
            </a:pPr>
            <a:r>
              <a:rPr lang="fr-CA" dirty="0" smtClean="0"/>
              <a:t>Budget des organismes totalisant plus de 80 M$</a:t>
            </a:r>
          </a:p>
          <a:p>
            <a:pPr marL="355600" indent="-355600">
              <a:spcBef>
                <a:spcPts val="1800"/>
              </a:spcBef>
              <a:buClr>
                <a:schemeClr val="tx1">
                  <a:lumMod val="50000"/>
                  <a:lumOff val="50000"/>
                </a:schemeClr>
              </a:buClr>
              <a:buFont typeface="Arial Narrow" panose="020B0606020202030204" pitchFamily="34" charset="0"/>
              <a:buChar char="–"/>
            </a:pPr>
            <a:r>
              <a:rPr lang="fr-CA" dirty="0" smtClean="0"/>
              <a:t>Plus grand regroupement d’organismes en employabilité au Québec</a:t>
            </a:r>
            <a:endParaRPr lang="fr-CA" dirty="0"/>
          </a:p>
        </p:txBody>
      </p:sp>
    </p:spTree>
    <p:extLst>
      <p:ext uri="{BB962C8B-B14F-4D97-AF65-F5344CB8AC3E}">
        <p14:creationId xmlns:p14="http://schemas.microsoft.com/office/powerpoint/2010/main" val="1092660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 contexte québécois</a:t>
            </a:r>
            <a:endParaRPr lang="fr-CA" dirty="0"/>
          </a:p>
        </p:txBody>
      </p:sp>
      <p:sp>
        <p:nvSpPr>
          <p:cNvPr id="4" name="Espace réservé du contenu 2"/>
          <p:cNvSpPr>
            <a:spLocks noGrp="1"/>
          </p:cNvSpPr>
          <p:nvPr>
            <p:ph idx="1"/>
          </p:nvPr>
        </p:nvSpPr>
        <p:spPr>
          <a:xfrm>
            <a:off x="768096" y="2286000"/>
            <a:ext cx="7290055" cy="4023360"/>
          </a:xfrm>
        </p:spPr>
        <p:txBody>
          <a:bodyPr/>
          <a:lstStyle/>
          <a:p>
            <a:pPr marL="0" indent="0">
              <a:buClr>
                <a:schemeClr val="tx1">
                  <a:lumMod val="50000"/>
                  <a:lumOff val="50000"/>
                </a:schemeClr>
              </a:buClr>
              <a:buNone/>
            </a:pPr>
            <a:r>
              <a:rPr lang="fr-CA" b="1" dirty="0" smtClean="0">
                <a:solidFill>
                  <a:schemeClr val="accent2">
                    <a:lumMod val="75000"/>
                  </a:schemeClr>
                </a:solidFill>
              </a:rPr>
              <a:t>Le secteur québécois du développement de carrière | employabilité</a:t>
            </a:r>
          </a:p>
          <a:p>
            <a:pPr marL="355600" indent="-355600">
              <a:buClr>
                <a:schemeClr val="tx1">
                  <a:lumMod val="50000"/>
                  <a:lumOff val="50000"/>
                </a:schemeClr>
              </a:buClr>
              <a:buFont typeface="Arial Narrow" panose="020B0606020202030204" pitchFamily="34" charset="0"/>
              <a:buChar char="–"/>
            </a:pPr>
            <a:r>
              <a:rPr lang="fr-CA" dirty="0" smtClean="0"/>
              <a:t>350 à 400 organismes</a:t>
            </a:r>
          </a:p>
          <a:p>
            <a:pPr marL="355600" indent="-355600">
              <a:buClr>
                <a:schemeClr val="tx1">
                  <a:lumMod val="50000"/>
                  <a:lumOff val="50000"/>
                </a:schemeClr>
              </a:buClr>
              <a:buFont typeface="Arial Narrow" panose="020B0606020202030204" pitchFamily="34" charset="0"/>
              <a:buChar char="–"/>
            </a:pPr>
            <a:r>
              <a:rPr lang="fr-CA" dirty="0" smtClean="0"/>
              <a:t>7 regroupements provinciaux</a:t>
            </a:r>
          </a:p>
          <a:p>
            <a:pPr marL="0" indent="0">
              <a:buClr>
                <a:schemeClr val="tx1">
                  <a:lumMod val="50000"/>
                  <a:lumOff val="50000"/>
                </a:schemeClr>
              </a:buClr>
              <a:buNone/>
            </a:pPr>
            <a:endParaRPr lang="fr-CA" dirty="0" smtClean="0"/>
          </a:p>
          <a:p>
            <a:pPr marL="0" indent="0">
              <a:buClr>
                <a:schemeClr val="tx1">
                  <a:lumMod val="50000"/>
                  <a:lumOff val="50000"/>
                </a:schemeClr>
              </a:buClr>
              <a:buNone/>
            </a:pPr>
            <a:r>
              <a:rPr lang="fr-CA" b="1" dirty="0">
                <a:solidFill>
                  <a:schemeClr val="accent2">
                    <a:lumMod val="75000"/>
                  </a:schemeClr>
                </a:solidFill>
              </a:rPr>
              <a:t>L’environnement socioéconomique</a:t>
            </a:r>
          </a:p>
          <a:p>
            <a:pPr marL="355600" indent="-355600">
              <a:buClr>
                <a:schemeClr val="tx1">
                  <a:lumMod val="50000"/>
                  <a:lumOff val="50000"/>
                </a:schemeClr>
              </a:buClr>
              <a:buFont typeface="Arial Narrow" panose="020B0606020202030204" pitchFamily="34" charset="0"/>
              <a:buChar char="–"/>
            </a:pPr>
            <a:r>
              <a:rPr lang="fr-CA" dirty="0" smtClean="0"/>
              <a:t>Principalement des PME sans département de RH</a:t>
            </a:r>
          </a:p>
          <a:p>
            <a:pPr marL="355600" indent="-355600">
              <a:buClr>
                <a:schemeClr val="tx1">
                  <a:lumMod val="50000"/>
                  <a:lumOff val="50000"/>
                </a:schemeClr>
              </a:buClr>
              <a:buFont typeface="Arial Narrow" panose="020B0606020202030204" pitchFamily="34" charset="0"/>
              <a:buChar char="–"/>
            </a:pPr>
            <a:r>
              <a:rPr lang="fr-CA" dirty="0" smtClean="0"/>
              <a:t>Taux de chômage en baisse</a:t>
            </a:r>
            <a:endParaRPr lang="fr-CA" dirty="0"/>
          </a:p>
        </p:txBody>
      </p:sp>
    </p:spTree>
    <p:extLst>
      <p:ext uri="{BB962C8B-B14F-4D97-AF65-F5344CB8AC3E}">
        <p14:creationId xmlns:p14="http://schemas.microsoft.com/office/powerpoint/2010/main" val="380955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grayscl/>
          </a:blip>
          <a:stretch>
            <a:fillRect/>
          </a:stretch>
        </p:blipFill>
        <p:spPr>
          <a:xfrm>
            <a:off x="1749954" y="1495425"/>
            <a:ext cx="5446713" cy="4908887"/>
          </a:xfrm>
          <a:prstGeom prst="rect">
            <a:avLst/>
          </a:prstGeom>
        </p:spPr>
      </p:pic>
      <p:sp>
        <p:nvSpPr>
          <p:cNvPr id="3" name="ZoneTexte 2"/>
          <p:cNvSpPr txBox="1"/>
          <p:nvPr/>
        </p:nvSpPr>
        <p:spPr>
          <a:xfrm>
            <a:off x="660400" y="651933"/>
            <a:ext cx="7264400" cy="372533"/>
          </a:xfrm>
          <a:prstGeom prst="rect">
            <a:avLst/>
          </a:prstGeom>
          <a:noFill/>
        </p:spPr>
        <p:txBody>
          <a:bodyPr wrap="square" rtlCol="0">
            <a:spAutoFit/>
          </a:bodyPr>
          <a:lstStyle/>
          <a:p>
            <a:r>
              <a:rPr lang="fr-CA" b="1" dirty="0" smtClean="0">
                <a:latin typeface="Arial Narrow" panose="020B0606020202030204" pitchFamily="34" charset="0"/>
              </a:rPr>
              <a:t>Le plus bas taux de chômage au Québec depuis 1976</a:t>
            </a:r>
            <a:endParaRPr lang="fr-CA" b="1" dirty="0">
              <a:latin typeface="Arial Narrow" panose="020B0606020202030204" pitchFamily="34" charset="0"/>
            </a:endParaRPr>
          </a:p>
        </p:txBody>
      </p:sp>
    </p:spTree>
    <p:extLst>
      <p:ext uri="{BB962C8B-B14F-4D97-AF65-F5344CB8AC3E}">
        <p14:creationId xmlns:p14="http://schemas.microsoft.com/office/powerpoint/2010/main" val="968326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grayscl/>
          </a:blip>
          <a:stretch>
            <a:fillRect/>
          </a:stretch>
        </p:blipFill>
        <p:spPr>
          <a:xfrm>
            <a:off x="1265764" y="440267"/>
            <a:ext cx="7193733" cy="6090694"/>
          </a:xfrm>
          <a:prstGeom prst="rect">
            <a:avLst/>
          </a:prstGeom>
        </p:spPr>
      </p:pic>
      <p:sp>
        <p:nvSpPr>
          <p:cNvPr id="4" name="ZoneTexte 3"/>
          <p:cNvSpPr txBox="1"/>
          <p:nvPr/>
        </p:nvSpPr>
        <p:spPr>
          <a:xfrm>
            <a:off x="660400" y="651933"/>
            <a:ext cx="7264400" cy="372533"/>
          </a:xfrm>
          <a:prstGeom prst="rect">
            <a:avLst/>
          </a:prstGeom>
          <a:noFill/>
        </p:spPr>
        <p:txBody>
          <a:bodyPr wrap="square" rtlCol="0">
            <a:spAutoFit/>
          </a:bodyPr>
          <a:lstStyle/>
          <a:p>
            <a:r>
              <a:rPr lang="fr-CA" b="1" dirty="0" smtClean="0">
                <a:latin typeface="Arial Narrow" panose="020B0606020202030204" pitchFamily="34" charset="0"/>
              </a:rPr>
              <a:t>Taux de chômage dans les provinces canadiennes (août 2017)</a:t>
            </a:r>
            <a:endParaRPr lang="fr-CA" b="1" dirty="0">
              <a:latin typeface="Arial Narrow" panose="020B0606020202030204" pitchFamily="34" charset="0"/>
            </a:endParaRPr>
          </a:p>
        </p:txBody>
      </p:sp>
      <p:sp>
        <p:nvSpPr>
          <p:cNvPr id="5" name="ZoneTexte 4"/>
          <p:cNvSpPr txBox="1"/>
          <p:nvPr/>
        </p:nvSpPr>
        <p:spPr>
          <a:xfrm>
            <a:off x="5741697" y="1198625"/>
            <a:ext cx="2717800" cy="369332"/>
          </a:xfrm>
          <a:prstGeom prst="rect">
            <a:avLst/>
          </a:prstGeom>
          <a:noFill/>
        </p:spPr>
        <p:txBody>
          <a:bodyPr wrap="square" rtlCol="0">
            <a:spAutoFit/>
          </a:bodyPr>
          <a:lstStyle/>
          <a:p>
            <a:r>
              <a:rPr lang="fr-CA" dirty="0" smtClean="0">
                <a:solidFill>
                  <a:schemeClr val="accent2">
                    <a:lumMod val="75000"/>
                  </a:schemeClr>
                </a:solidFill>
                <a:latin typeface="Arial Narrow" panose="020B0606020202030204" pitchFamily="34" charset="0"/>
              </a:rPr>
              <a:t>Moyenne canadienne : 6,2 %</a:t>
            </a:r>
            <a:endParaRPr lang="fr-CA" dirty="0">
              <a:solidFill>
                <a:schemeClr val="accent2">
                  <a:lumMod val="75000"/>
                </a:schemeClr>
              </a:solidFill>
              <a:latin typeface="Arial Narrow" panose="020B0606020202030204" pitchFamily="34" charset="0"/>
            </a:endParaRPr>
          </a:p>
        </p:txBody>
      </p:sp>
      <p:sp>
        <p:nvSpPr>
          <p:cNvPr id="6" name="ZoneTexte 5"/>
          <p:cNvSpPr txBox="1"/>
          <p:nvPr/>
        </p:nvSpPr>
        <p:spPr>
          <a:xfrm>
            <a:off x="7611533" y="3485614"/>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TNL : 14,7 %</a:t>
            </a:r>
            <a:endParaRPr lang="fr-CA" sz="1600" dirty="0">
              <a:solidFill>
                <a:srgbClr val="0070C0"/>
              </a:solidFill>
              <a:latin typeface="Arial Narrow" panose="020B0606020202030204" pitchFamily="34" charset="0"/>
            </a:endParaRPr>
          </a:p>
        </p:txBody>
      </p:sp>
      <p:sp>
        <p:nvSpPr>
          <p:cNvPr id="7" name="ZoneTexte 6"/>
          <p:cNvSpPr txBox="1"/>
          <p:nvPr/>
        </p:nvSpPr>
        <p:spPr>
          <a:xfrm>
            <a:off x="7986013" y="4669733"/>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IPE : 8,8 % </a:t>
            </a:r>
            <a:endParaRPr lang="fr-CA" sz="1600" dirty="0">
              <a:solidFill>
                <a:srgbClr val="0070C0"/>
              </a:solidFill>
              <a:latin typeface="Arial Narrow" panose="020B0606020202030204" pitchFamily="34" charset="0"/>
            </a:endParaRPr>
          </a:p>
        </p:txBody>
      </p:sp>
      <p:sp>
        <p:nvSpPr>
          <p:cNvPr id="8" name="ZoneTexte 7"/>
          <p:cNvSpPr txBox="1"/>
          <p:nvPr/>
        </p:nvSpPr>
        <p:spPr>
          <a:xfrm>
            <a:off x="7909812" y="5182446"/>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N-É : 8,9 %</a:t>
            </a:r>
            <a:endParaRPr lang="fr-CA" sz="1600" dirty="0">
              <a:solidFill>
                <a:srgbClr val="0070C0"/>
              </a:solidFill>
              <a:latin typeface="Arial Narrow" panose="020B0606020202030204" pitchFamily="34" charset="0"/>
            </a:endParaRPr>
          </a:p>
        </p:txBody>
      </p:sp>
      <p:sp>
        <p:nvSpPr>
          <p:cNvPr id="9" name="ZoneTexte 8"/>
          <p:cNvSpPr txBox="1"/>
          <p:nvPr/>
        </p:nvSpPr>
        <p:spPr>
          <a:xfrm>
            <a:off x="7027983" y="5853852"/>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N-B : 7,8 % </a:t>
            </a:r>
            <a:endParaRPr lang="fr-CA" sz="1600" dirty="0">
              <a:solidFill>
                <a:srgbClr val="0070C0"/>
              </a:solidFill>
              <a:latin typeface="Arial Narrow" panose="020B0606020202030204" pitchFamily="34" charset="0"/>
            </a:endParaRPr>
          </a:p>
        </p:txBody>
      </p:sp>
      <p:sp>
        <p:nvSpPr>
          <p:cNvPr id="10" name="ZoneTexte 9"/>
          <p:cNvSpPr txBox="1"/>
          <p:nvPr/>
        </p:nvSpPr>
        <p:spPr>
          <a:xfrm>
            <a:off x="5908095" y="4576600"/>
            <a:ext cx="1337733" cy="338554"/>
          </a:xfrm>
          <a:prstGeom prst="rect">
            <a:avLst/>
          </a:prstGeom>
          <a:noFill/>
        </p:spPr>
        <p:txBody>
          <a:bodyPr wrap="square" rtlCol="0">
            <a:spAutoFit/>
          </a:bodyPr>
          <a:lstStyle/>
          <a:p>
            <a:r>
              <a:rPr lang="fr-CA" sz="1600" dirty="0" smtClean="0">
                <a:solidFill>
                  <a:schemeClr val="bg1"/>
                </a:solidFill>
                <a:latin typeface="Arial Narrow" panose="020B0606020202030204" pitchFamily="34" charset="0"/>
              </a:rPr>
              <a:t>QC : 6,1 % </a:t>
            </a:r>
            <a:endParaRPr lang="fr-CA" sz="1600" dirty="0">
              <a:solidFill>
                <a:schemeClr val="bg1"/>
              </a:solidFill>
              <a:latin typeface="Arial Narrow" panose="020B0606020202030204" pitchFamily="34" charset="0"/>
            </a:endParaRPr>
          </a:p>
        </p:txBody>
      </p:sp>
      <p:sp>
        <p:nvSpPr>
          <p:cNvPr id="11" name="ZoneTexte 10"/>
          <p:cNvSpPr txBox="1"/>
          <p:nvPr/>
        </p:nvSpPr>
        <p:spPr>
          <a:xfrm>
            <a:off x="4570362" y="5051466"/>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ON : 5,7 %</a:t>
            </a:r>
            <a:endParaRPr lang="fr-CA" sz="1600" dirty="0">
              <a:solidFill>
                <a:srgbClr val="0070C0"/>
              </a:solidFill>
              <a:latin typeface="Arial Narrow" panose="020B0606020202030204" pitchFamily="34" charset="0"/>
            </a:endParaRPr>
          </a:p>
        </p:txBody>
      </p:sp>
      <p:sp>
        <p:nvSpPr>
          <p:cNvPr id="12" name="ZoneTexte 11"/>
          <p:cNvSpPr txBox="1"/>
          <p:nvPr/>
        </p:nvSpPr>
        <p:spPr>
          <a:xfrm>
            <a:off x="3748446" y="4331179"/>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MN : 4,9 % </a:t>
            </a:r>
            <a:endParaRPr lang="fr-CA" sz="1600" dirty="0">
              <a:solidFill>
                <a:srgbClr val="0070C0"/>
              </a:solidFill>
              <a:latin typeface="Arial Narrow" panose="020B0606020202030204" pitchFamily="34" charset="0"/>
            </a:endParaRPr>
          </a:p>
        </p:txBody>
      </p:sp>
      <p:sp>
        <p:nvSpPr>
          <p:cNvPr id="13" name="ZoneTexte 12"/>
          <p:cNvSpPr txBox="1"/>
          <p:nvPr/>
        </p:nvSpPr>
        <p:spPr>
          <a:xfrm>
            <a:off x="2744003" y="5592487"/>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SK : 6,4 % </a:t>
            </a:r>
            <a:endParaRPr lang="fr-CA" sz="1600" dirty="0">
              <a:solidFill>
                <a:srgbClr val="0070C0"/>
              </a:solidFill>
              <a:latin typeface="Arial Narrow" panose="020B0606020202030204" pitchFamily="34" charset="0"/>
            </a:endParaRPr>
          </a:p>
        </p:txBody>
      </p:sp>
      <p:sp>
        <p:nvSpPr>
          <p:cNvPr id="14" name="ZoneTexte 13"/>
          <p:cNvSpPr txBox="1"/>
          <p:nvPr/>
        </p:nvSpPr>
        <p:spPr>
          <a:xfrm>
            <a:off x="2193669" y="4158317"/>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AB : 8,1 % </a:t>
            </a:r>
            <a:endParaRPr lang="fr-CA" sz="1600" dirty="0">
              <a:solidFill>
                <a:srgbClr val="0070C0"/>
              </a:solidFill>
              <a:latin typeface="Arial Narrow" panose="020B0606020202030204" pitchFamily="34" charset="0"/>
            </a:endParaRPr>
          </a:p>
        </p:txBody>
      </p:sp>
      <p:sp>
        <p:nvSpPr>
          <p:cNvPr id="15" name="ZoneTexte 14"/>
          <p:cNvSpPr txBox="1"/>
          <p:nvPr/>
        </p:nvSpPr>
        <p:spPr>
          <a:xfrm>
            <a:off x="294216" y="4158317"/>
            <a:ext cx="1337733" cy="338554"/>
          </a:xfrm>
          <a:prstGeom prst="rect">
            <a:avLst/>
          </a:prstGeom>
          <a:noFill/>
        </p:spPr>
        <p:txBody>
          <a:bodyPr wrap="square" rtlCol="0">
            <a:spAutoFit/>
          </a:bodyPr>
          <a:lstStyle/>
          <a:p>
            <a:r>
              <a:rPr lang="fr-CA" sz="1600" dirty="0" smtClean="0">
                <a:solidFill>
                  <a:srgbClr val="0070C0"/>
                </a:solidFill>
                <a:latin typeface="Arial Narrow" panose="020B0606020202030204" pitchFamily="34" charset="0"/>
              </a:rPr>
              <a:t>C-B : 5,1 % </a:t>
            </a:r>
            <a:endParaRPr lang="fr-CA" sz="16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205319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gouvernement</a:t>
            </a:r>
            <a:endParaRPr lang="fr-CA" dirty="0"/>
          </a:p>
        </p:txBody>
      </p:sp>
      <p:sp>
        <p:nvSpPr>
          <p:cNvPr id="3" name="Espace réservé du texte 2"/>
          <p:cNvSpPr>
            <a:spLocks noGrp="1"/>
          </p:cNvSpPr>
          <p:nvPr>
            <p:ph type="body" idx="1"/>
          </p:nvPr>
        </p:nvSpPr>
        <p:spPr/>
        <p:txBody>
          <a:bodyPr/>
          <a:lstStyle/>
          <a:p>
            <a:r>
              <a:rPr lang="fr-CA" dirty="0" smtClean="0"/>
              <a:t>Une structure partenariale unique</a:t>
            </a:r>
            <a:endParaRPr lang="fr-CA"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91" t="136" r="91" b="25002"/>
          <a:stretch/>
        </p:blipFill>
        <p:spPr>
          <a:xfrm>
            <a:off x="-152653" y="-67733"/>
            <a:ext cx="9296684" cy="4639734"/>
          </a:xfrm>
          <a:prstGeom prst="rect">
            <a:avLst/>
          </a:prstGeom>
        </p:spPr>
      </p:pic>
    </p:spTree>
    <p:extLst>
      <p:ext uri="{BB962C8B-B14F-4D97-AF65-F5344CB8AC3E}">
        <p14:creationId xmlns:p14="http://schemas.microsoft.com/office/powerpoint/2010/main" val="628221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Une structure partenariale unique</a:t>
            </a:r>
            <a:endParaRPr lang="fr-CA" dirty="0"/>
          </a:p>
        </p:txBody>
      </p:sp>
      <p:sp>
        <p:nvSpPr>
          <p:cNvPr id="5" name="Espace réservé du contenu 2"/>
          <p:cNvSpPr txBox="1">
            <a:spLocks/>
          </p:cNvSpPr>
          <p:nvPr/>
        </p:nvSpPr>
        <p:spPr>
          <a:xfrm>
            <a:off x="768096" y="2277533"/>
            <a:ext cx="7290055"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Arial Narrow" panose="020B0606020202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Arial Narrow" panose="020B0606020202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buClr>
                <a:schemeClr val="tx1">
                  <a:lumMod val="50000"/>
                  <a:lumOff val="50000"/>
                </a:schemeClr>
              </a:buClr>
              <a:buFont typeface="Tw Cen MT" panose="020B0602020104020603" pitchFamily="34" charset="0"/>
              <a:buNone/>
            </a:pPr>
            <a:r>
              <a:rPr lang="fr-CA" b="1" dirty="0" smtClean="0">
                <a:solidFill>
                  <a:schemeClr val="accent2">
                    <a:lumMod val="75000"/>
                  </a:schemeClr>
                </a:solidFill>
              </a:rPr>
              <a:t>La Commission des partenaires du marché du travail (CPMT)</a:t>
            </a:r>
          </a:p>
          <a:p>
            <a:pPr marL="355600" indent="-355600">
              <a:buClr>
                <a:schemeClr val="tx1">
                  <a:lumMod val="50000"/>
                  <a:lumOff val="50000"/>
                </a:schemeClr>
              </a:buClr>
              <a:buFont typeface="Arial Narrow" panose="020B0606020202030204" pitchFamily="34" charset="0"/>
              <a:buChar char="–"/>
            </a:pPr>
            <a:r>
              <a:rPr lang="fr-CA" dirty="0" smtClean="0"/>
              <a:t>Mise sur pied en 1997</a:t>
            </a:r>
          </a:p>
          <a:p>
            <a:pPr marL="355600" indent="-355600">
              <a:buClr>
                <a:schemeClr val="tx1">
                  <a:lumMod val="50000"/>
                  <a:lumOff val="50000"/>
                </a:schemeClr>
              </a:buClr>
              <a:buFont typeface="Arial Narrow" panose="020B0606020202030204" pitchFamily="34" charset="0"/>
              <a:buChar char="–"/>
            </a:pPr>
            <a:r>
              <a:rPr lang="fr-CA" dirty="0" smtClean="0"/>
              <a:t>Regroupe des représentants des employeurs (patronat), de la main-d’œuvre (syndicats), des milieux de l’enseignement et des organismes communautaires</a:t>
            </a:r>
          </a:p>
          <a:p>
            <a:pPr marL="355600" indent="-355600">
              <a:buClr>
                <a:schemeClr val="tx1">
                  <a:lumMod val="50000"/>
                  <a:lumOff val="50000"/>
                </a:schemeClr>
              </a:buClr>
              <a:buFont typeface="Arial Narrow" panose="020B0606020202030204" pitchFamily="34" charset="0"/>
              <a:buChar char="–"/>
            </a:pPr>
            <a:r>
              <a:rPr lang="fr-CA" dirty="0" smtClean="0"/>
              <a:t>Un large réseau d’instances partenariales</a:t>
            </a:r>
          </a:p>
          <a:p>
            <a:pPr marL="719138" lvl="1" indent="-269875">
              <a:spcBef>
                <a:spcPts val="600"/>
              </a:spcBef>
              <a:buClr>
                <a:schemeClr val="tx1">
                  <a:lumMod val="50000"/>
                  <a:lumOff val="50000"/>
                </a:schemeClr>
              </a:buClr>
              <a:buFont typeface="Arial" panose="020B0604020202020204" pitchFamily="34" charset="0"/>
              <a:buChar char="•"/>
            </a:pPr>
            <a:r>
              <a:rPr lang="fr-CA" sz="1800" dirty="0" smtClean="0"/>
              <a:t>17 Conseils régionaux des partenaires du marché du travail</a:t>
            </a:r>
          </a:p>
          <a:p>
            <a:pPr marL="719138" lvl="1" indent="-269875">
              <a:spcBef>
                <a:spcPts val="600"/>
              </a:spcBef>
              <a:buClr>
                <a:schemeClr val="tx1">
                  <a:lumMod val="50000"/>
                  <a:lumOff val="50000"/>
                </a:schemeClr>
              </a:buClr>
              <a:buFont typeface="Arial" panose="020B0604020202020204" pitchFamily="34" charset="0"/>
              <a:buChar char="•"/>
            </a:pPr>
            <a:r>
              <a:rPr lang="fr-CA" sz="1800" dirty="0" smtClean="0"/>
              <a:t>29 Comités sectoriels de main-d’œuvre</a:t>
            </a:r>
          </a:p>
          <a:p>
            <a:pPr marL="719138" lvl="1" indent="-269875">
              <a:spcBef>
                <a:spcPts val="600"/>
              </a:spcBef>
              <a:buClr>
                <a:schemeClr val="tx1">
                  <a:lumMod val="50000"/>
                  <a:lumOff val="50000"/>
                </a:schemeClr>
              </a:buClr>
              <a:buFont typeface="Arial" panose="020B0604020202020204" pitchFamily="34" charset="0"/>
              <a:buChar char="•"/>
            </a:pPr>
            <a:r>
              <a:rPr lang="fr-CA" sz="1800" dirty="0" smtClean="0"/>
              <a:t>7 Comités consultatifs</a:t>
            </a:r>
            <a:endParaRPr lang="fr-CA" sz="1800" dirty="0"/>
          </a:p>
        </p:txBody>
      </p:sp>
      <p:pic>
        <p:nvPicPr>
          <p:cNvPr id="6" name="Image 5"/>
          <p:cNvPicPr>
            <a:picLocks noChangeAspect="1"/>
          </p:cNvPicPr>
          <p:nvPr/>
        </p:nvPicPr>
        <p:blipFill>
          <a:blip r:embed="rId2"/>
          <a:stretch>
            <a:fillRect/>
          </a:stretch>
        </p:blipFill>
        <p:spPr>
          <a:xfrm>
            <a:off x="5887508" y="5255546"/>
            <a:ext cx="2850091" cy="1238048"/>
          </a:xfrm>
          <a:prstGeom prst="rect">
            <a:avLst/>
          </a:prstGeom>
        </p:spPr>
      </p:pic>
    </p:spTree>
    <p:extLst>
      <p:ext uri="{BB962C8B-B14F-4D97-AF65-F5344CB8AC3E}">
        <p14:creationId xmlns:p14="http://schemas.microsoft.com/office/powerpoint/2010/main" val="2261915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La Mobilisation des employeurs</a:t>
            </a:r>
            <a:endParaRPr lang="fr-CA" dirty="0"/>
          </a:p>
        </p:txBody>
      </p:sp>
      <p:sp>
        <p:nvSpPr>
          <p:cNvPr id="4" name="Espace réservé du contenu 2"/>
          <p:cNvSpPr txBox="1">
            <a:spLocks/>
          </p:cNvSpPr>
          <p:nvPr/>
        </p:nvSpPr>
        <p:spPr>
          <a:xfrm>
            <a:off x="768096" y="2180551"/>
            <a:ext cx="7290055" cy="4023360"/>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Arial Narrow" panose="020B060602020203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Arial Narrow" panose="020B060602020203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Arial Narrow" panose="020B060602020203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buClr>
                <a:schemeClr val="tx1">
                  <a:lumMod val="50000"/>
                  <a:lumOff val="50000"/>
                </a:schemeClr>
              </a:buClr>
              <a:buFont typeface="Tw Cen MT" panose="020B0602020104020603" pitchFamily="34" charset="0"/>
              <a:buNone/>
            </a:pPr>
            <a:r>
              <a:rPr lang="fr-CA" b="1" dirty="0" smtClean="0">
                <a:solidFill>
                  <a:schemeClr val="accent2">
                    <a:lumMod val="75000"/>
                  </a:schemeClr>
                </a:solidFill>
              </a:rPr>
              <a:t>La Loi sur les compétences (Loi du 1 %)</a:t>
            </a:r>
          </a:p>
          <a:p>
            <a:pPr marL="355600" indent="-355600">
              <a:lnSpc>
                <a:spcPct val="110000"/>
              </a:lnSpc>
              <a:buClr>
                <a:schemeClr val="tx1">
                  <a:lumMod val="50000"/>
                  <a:lumOff val="50000"/>
                </a:schemeClr>
              </a:buClr>
              <a:buFont typeface="Arial Narrow" panose="020B0606020202030204" pitchFamily="34" charset="0"/>
              <a:buChar char="–"/>
            </a:pPr>
            <a:r>
              <a:rPr lang="fr-CA" sz="1800" dirty="0" smtClean="0"/>
              <a:t>Objectif : améliorer la qualification et les compétences de la main-d’œuvre et favoriser l’emploi, l’adaptation et l’insertion professionnelle de même que la mobilité des travailleurs et des travailleuses</a:t>
            </a:r>
          </a:p>
          <a:p>
            <a:pPr marL="355600" indent="-355600">
              <a:lnSpc>
                <a:spcPct val="110000"/>
              </a:lnSpc>
              <a:buClr>
                <a:schemeClr val="tx1">
                  <a:lumMod val="50000"/>
                  <a:lumOff val="50000"/>
                </a:schemeClr>
              </a:buClr>
              <a:buFont typeface="Arial Narrow" panose="020B0606020202030204" pitchFamily="34" charset="0"/>
              <a:buChar char="–"/>
            </a:pPr>
            <a:r>
              <a:rPr lang="fr-CA" sz="1800" dirty="0" smtClean="0"/>
              <a:t>Pour les entreprises dont la masse salariale dépasse 2 M$</a:t>
            </a:r>
          </a:p>
          <a:p>
            <a:pPr marL="901700" lvl="1" indent="-355600">
              <a:buClr>
                <a:schemeClr val="tx1">
                  <a:lumMod val="50000"/>
                  <a:lumOff val="50000"/>
                </a:schemeClr>
              </a:buClr>
              <a:buFont typeface="Arial" pitchFamily="34" charset="0"/>
              <a:buChar char="•"/>
            </a:pPr>
            <a:r>
              <a:rPr lang="fr-CA" dirty="0" smtClean="0"/>
              <a:t>Elles doivent investir l’équivalent d’au moins 1 % de cette masse salariale dans des activités de formation (86 % déclarent l’avoir fait)</a:t>
            </a:r>
          </a:p>
          <a:p>
            <a:pPr marL="901700" lvl="1" indent="-355600">
              <a:buClr>
                <a:schemeClr val="tx1">
                  <a:lumMod val="50000"/>
                  <a:lumOff val="50000"/>
                </a:schemeClr>
              </a:buClr>
              <a:buFont typeface="Arial" pitchFamily="34" charset="0"/>
              <a:buChar char="•"/>
            </a:pPr>
            <a:r>
              <a:rPr lang="fr-CA" dirty="0" smtClean="0"/>
              <a:t>À défaut, elles doivent verser les sommes non utilisées au Fonds de développement et de reconnaissance des compétences de la main-d'œuvre (FDRCMO)</a:t>
            </a:r>
          </a:p>
          <a:p>
            <a:pPr marL="366713" indent="-355600">
              <a:buClr>
                <a:schemeClr val="tx1">
                  <a:lumMod val="50000"/>
                  <a:lumOff val="50000"/>
                </a:schemeClr>
              </a:buClr>
              <a:buFont typeface="Symbol" pitchFamily="18" charset="2"/>
              <a:buChar char="-"/>
            </a:pPr>
            <a:r>
              <a:rPr lang="fr-CA" sz="1800" dirty="0" smtClean="0"/>
              <a:t>Le FDRCMO finance (25 M$ en subventions) des activités de :</a:t>
            </a:r>
          </a:p>
          <a:p>
            <a:pPr marL="906463" indent="-355600">
              <a:buClr>
                <a:schemeClr val="tx1">
                  <a:lumMod val="50000"/>
                  <a:lumOff val="50000"/>
                </a:schemeClr>
              </a:buClr>
              <a:buFont typeface="Arial" pitchFamily="34" charset="0"/>
              <a:buChar char="•"/>
            </a:pPr>
            <a:r>
              <a:rPr lang="fr-CA" sz="1600" dirty="0" smtClean="0"/>
              <a:t>Formation </a:t>
            </a:r>
            <a:r>
              <a:rPr lang="fr-CA" sz="1600" dirty="0" smtClean="0"/>
              <a:t>continue en </a:t>
            </a:r>
            <a:r>
              <a:rPr lang="fr-CA" sz="1600" dirty="0" smtClean="0"/>
              <a:t>entreprise</a:t>
            </a:r>
          </a:p>
          <a:p>
            <a:pPr marL="906463" indent="-355600">
              <a:buClr>
                <a:schemeClr val="tx1">
                  <a:lumMod val="50000"/>
                  <a:lumOff val="50000"/>
                </a:schemeClr>
              </a:buClr>
              <a:buFont typeface="Arial" pitchFamily="34" charset="0"/>
              <a:buChar char="•"/>
            </a:pPr>
            <a:r>
              <a:rPr lang="fr-CA" sz="1600" dirty="0" smtClean="0"/>
              <a:t>Stages rémunérés en entreprise</a:t>
            </a:r>
          </a:p>
          <a:p>
            <a:pPr marL="901700" lvl="1" indent="-355600">
              <a:buClr>
                <a:schemeClr val="tx1">
                  <a:lumMod val="50000"/>
                  <a:lumOff val="50000"/>
                </a:schemeClr>
              </a:buClr>
              <a:buFont typeface="Arial" pitchFamily="34" charset="0"/>
              <a:buChar char="•"/>
            </a:pPr>
            <a:endParaRPr lang="fr-CA" dirty="0"/>
          </a:p>
        </p:txBody>
      </p:sp>
    </p:spTree>
    <p:extLst>
      <p:ext uri="{BB962C8B-B14F-4D97-AF65-F5344CB8AC3E}">
        <p14:creationId xmlns:p14="http://schemas.microsoft.com/office/powerpoint/2010/main" val="4352077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té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823</TotalTime>
  <Words>1253</Words>
  <Application>Microsoft Office PowerPoint</Application>
  <PresentationFormat>Affichage à l'écran (4:3)</PresentationFormat>
  <Paragraphs>183</Paragraphs>
  <Slides>28</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28</vt:i4>
      </vt:variant>
    </vt:vector>
  </HeadingPairs>
  <TitlesOfParts>
    <vt:vector size="36" baseType="lpstr">
      <vt:lpstr>Arial</vt:lpstr>
      <vt:lpstr>Arial Narrow</vt:lpstr>
      <vt:lpstr>Calibri</vt:lpstr>
      <vt:lpstr>Symbol</vt:lpstr>
      <vt:lpstr>Tw Cen MT</vt:lpstr>
      <vt:lpstr>Tw Cen MT Condensed</vt:lpstr>
      <vt:lpstr>Wingdings 3</vt:lpstr>
      <vt:lpstr>Intégral</vt:lpstr>
      <vt:lpstr>Le développement de carrière au québec</vt:lpstr>
      <vt:lpstr>Plan de l’atelier</vt:lpstr>
      <vt:lpstr>Le RQuODE</vt:lpstr>
      <vt:lpstr>Le contexte québécois</vt:lpstr>
      <vt:lpstr>Présentation PowerPoint</vt:lpstr>
      <vt:lpstr>Présentation PowerPoint</vt:lpstr>
      <vt:lpstr>gouvernement</vt:lpstr>
      <vt:lpstr>Une structure partenariale unique</vt:lpstr>
      <vt:lpstr>La Mobilisation des employeurs</vt:lpstr>
      <vt:lpstr>Les défis</vt:lpstr>
      <vt:lpstr>Rquode et secteur de l’employabilité</vt:lpstr>
      <vt:lpstr>Les stages rémunérés en entreprise</vt:lpstr>
      <vt:lpstr>Des opportunités d’intervention</vt:lpstr>
      <vt:lpstr>des retombées positives</vt:lpstr>
      <vt:lpstr>défis</vt:lpstr>
      <vt:lpstr>Organismes et praticiens</vt:lpstr>
      <vt:lpstr>Une approche clientèle</vt:lpstr>
      <vt:lpstr>Présentation PowerPoint</vt:lpstr>
      <vt:lpstr>Des outils adaptés</vt:lpstr>
      <vt:lpstr>Des outils adaptés</vt:lpstr>
      <vt:lpstr>Les défis</vt:lpstr>
      <vt:lpstr>éducation</vt:lpstr>
      <vt:lpstr>la profession de conseiller d’orientation</vt:lpstr>
      <vt:lpstr>Une formation universitaire dédiée</vt:lpstr>
      <vt:lpstr>La clinique carrière de l’UQÀM</vt:lpstr>
      <vt:lpstr>La clinique carrière</vt:lpstr>
      <vt:lpstr>enjeux</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développement de carrière au québec</dc:title>
  <dc:creator>Gabrielle St-Cyr</dc:creator>
  <cp:lastModifiedBy>Gabrielle St-Cyr</cp:lastModifiedBy>
  <cp:revision>65</cp:revision>
  <dcterms:created xsi:type="dcterms:W3CDTF">2017-09-12T17:03:03Z</dcterms:created>
  <dcterms:modified xsi:type="dcterms:W3CDTF">2017-09-27T16:15:06Z</dcterms:modified>
</cp:coreProperties>
</file>