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1"/>
  </p:notesMasterIdLst>
  <p:sldIdLst>
    <p:sldId id="256" r:id="rId2"/>
    <p:sldId id="259" r:id="rId3"/>
    <p:sldId id="312" r:id="rId4"/>
    <p:sldId id="261" r:id="rId5"/>
    <p:sldId id="307" r:id="rId6"/>
    <p:sldId id="262" r:id="rId7"/>
    <p:sldId id="311" r:id="rId8"/>
    <p:sldId id="264" r:id="rId9"/>
    <p:sldId id="263" r:id="rId10"/>
    <p:sldId id="268" r:id="rId11"/>
    <p:sldId id="272" r:id="rId12"/>
    <p:sldId id="287" r:id="rId13"/>
    <p:sldId id="288" r:id="rId14"/>
    <p:sldId id="276" r:id="rId15"/>
    <p:sldId id="293" r:id="rId16"/>
    <p:sldId id="294" r:id="rId17"/>
    <p:sldId id="297" r:id="rId18"/>
    <p:sldId id="298" r:id="rId19"/>
    <p:sldId id="296" r:id="rId20"/>
    <p:sldId id="303" r:id="rId21"/>
    <p:sldId id="304" r:id="rId22"/>
    <p:sldId id="325" r:id="rId23"/>
    <p:sldId id="324" r:id="rId24"/>
    <p:sldId id="316" r:id="rId25"/>
    <p:sldId id="322" r:id="rId26"/>
    <p:sldId id="320" r:id="rId27"/>
    <p:sldId id="323" r:id="rId28"/>
    <p:sldId id="290" r:id="rId29"/>
    <p:sldId id="2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023"/>
  </p:normalViewPr>
  <p:slideViewPr>
    <p:cSldViewPr snapToGrid="0" snapToObjects="1">
      <p:cViewPr varScale="1">
        <p:scale>
          <a:sx n="59" d="100"/>
          <a:sy n="59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338655584719"/>
          <c:y val="0.0"/>
          <c:w val="0.609151599105667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8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50.0</c:v>
                </c:pt>
                <c:pt idx="1">
                  <c:v>10.0</c:v>
                </c:pt>
                <c:pt idx="2">
                  <c:v>40.0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0.20876</cdr:x>
      <cdr:y>0.37768</cdr:y>
    </cdr:from>
    <cdr:to>
      <cdr:x>0.51833</cdr:x>
      <cdr:y>0.54936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3644" y="1676400"/>
          <a:ext cx="1933223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2000" smtClean="0">
              <a:latin typeface="Calibri"/>
              <a:cs typeface="Calibri"/>
            </a:rPr>
            <a:t>40% activités intentionnelles</a:t>
          </a:r>
          <a:endParaRPr lang="fr-CA" sz="2000"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0.51381</cdr:x>
      <cdr:y>0.40312</cdr:y>
    </cdr:from>
    <cdr:to>
      <cdr:x>0.73318</cdr:x>
      <cdr:y>0.7359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08655" y="1789309"/>
          <a:ext cx="1369957" cy="1477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2000" smtClean="0">
              <a:latin typeface="Calibri"/>
              <a:cs typeface="Calibri"/>
            </a:rPr>
            <a:t>50% Génétique ou hérédité</a:t>
          </a:r>
          <a:endParaRPr lang="fr-CA" sz="2000"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0.33478</cdr:x>
      <cdr:y>0.69469</cdr:y>
    </cdr:from>
    <cdr:to>
      <cdr:x>0.65391</cdr:x>
      <cdr:y>0.97218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0642" y="3083505"/>
          <a:ext cx="1992913" cy="123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2000" smtClean="0">
              <a:latin typeface="Calibri"/>
              <a:cs typeface="Calibri"/>
            </a:rPr>
            <a:t>    10% </a:t>
          </a:r>
          <a:r>
            <a:rPr lang="fr-CA" sz="1800" smtClean="0">
              <a:latin typeface="Calibri"/>
              <a:cs typeface="Calibri"/>
            </a:rPr>
            <a:t>circonstances </a:t>
          </a:r>
        </a:p>
        <a:p xmlns:a="http://schemas.openxmlformats.org/drawingml/2006/main">
          <a:r>
            <a:rPr lang="fr-CA" sz="1800">
              <a:latin typeface="Calibri"/>
              <a:cs typeface="Calibri"/>
            </a:rPr>
            <a:t>d</a:t>
          </a:r>
          <a:r>
            <a:rPr lang="fr-CA" sz="1800" smtClean="0">
              <a:latin typeface="Calibri"/>
              <a:cs typeface="Calibri"/>
            </a:rPr>
            <a:t>e vie</a:t>
          </a:r>
          <a:endParaRPr lang="fr-CA" sz="1800">
            <a:latin typeface="Calibri"/>
            <a:cs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25CF-5172-1347-AC80-EA9651716947}" type="datetimeFigureOut">
              <a:rPr lang="fr-CA" smtClean="0"/>
              <a:t>17-11-02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52406-B2B1-0441-95D7-CEFDAE8904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980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20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4670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Système axé</a:t>
            </a:r>
            <a:r>
              <a:rPr lang="fr-CA" baseline="0" dirty="0" smtClean="0"/>
              <a:t> sur la peur</a:t>
            </a:r>
            <a:r>
              <a:rPr lang="is-IS" baseline="0" dirty="0" smtClean="0"/>
              <a:t>….ils perçoivent les défis (sortir de sa zone de confort), les erreurs comme une menace à leur réputation ou à ce qu’ils ont travaillé tellement fort de construire (le paraitre).</a:t>
            </a:r>
          </a:p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457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mtClean="0"/>
              <a:t>Les</a:t>
            </a:r>
            <a:r>
              <a:rPr lang="fr-CA" baseline="0" smtClean="0"/>
              <a:t> deux EE qui se confrontent ;-)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031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0679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3992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19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818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307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2337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145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7397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92625-3630-E345-B8FC-68BCDE72A685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6238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912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088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902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099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6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518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386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2406-B2B1-0441-95D7-CEFDAE8904C4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10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/>
              <a:pPr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randiretdevenir@gmail.com" TargetMode="External"/><Relationship Id="rId4" Type="http://schemas.openxmlformats.org/officeDocument/2006/relationships/hyperlink" Target="http://www.grandiretdevenir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2939143"/>
            <a:ext cx="7274705" cy="18723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>
                <a:latin typeface="Calibri"/>
                <a:cs typeface="Calibri"/>
              </a:rPr>
              <a:t>Développer</a:t>
            </a:r>
            <a:r>
              <a:rPr lang="en-US" sz="6000" b="1">
                <a:latin typeface="Calibri"/>
                <a:cs typeface="Calibri"/>
              </a:rPr>
              <a:t> la </a:t>
            </a:r>
            <a:r>
              <a:rPr lang="en-US" sz="6000" b="1" err="1">
                <a:latin typeface="Calibri"/>
                <a:cs typeface="Calibri"/>
              </a:rPr>
              <a:t>résilience</a:t>
            </a:r>
            <a:r>
              <a:rPr lang="en-US" sz="6000" b="1">
                <a:latin typeface="Calibri"/>
                <a:cs typeface="Calibri"/>
              </a:rPr>
              <a:t> </a:t>
            </a:r>
            <a:r>
              <a:rPr lang="en-US" sz="6000" b="1" err="1" smtClean="0">
                <a:latin typeface="Calibri"/>
                <a:cs typeface="Calibri"/>
              </a:rPr>
              <a:t>en</a:t>
            </a:r>
            <a:r>
              <a:rPr lang="en-US" sz="6000" b="1" smtClean="0">
                <a:latin typeface="Calibri"/>
                <a:cs typeface="Calibri"/>
              </a:rPr>
              <a:t> milieu de travail</a:t>
            </a:r>
            <a:br>
              <a:rPr lang="en-US" sz="6000" b="1" smtClean="0">
                <a:latin typeface="Calibri"/>
                <a:cs typeface="Calibri"/>
              </a:rPr>
            </a:br>
            <a:r>
              <a:rPr lang="en-US" sz="6000" b="1" smtClean="0">
                <a:latin typeface="Calibri"/>
                <a:cs typeface="Calibri"/>
              </a:rPr>
              <a:t/>
            </a:r>
            <a:br>
              <a:rPr lang="en-US" sz="6000" b="1" smtClean="0">
                <a:latin typeface="Calibri"/>
                <a:cs typeface="Calibri"/>
              </a:rPr>
            </a:br>
            <a:r>
              <a:rPr lang="fr-CA" sz="40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Présenté </a:t>
            </a:r>
            <a:r>
              <a:rPr lang="fr-CA" sz="4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par Manon </a:t>
            </a:r>
            <a:r>
              <a:rPr lang="fr-CA" sz="400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Porelle</a:t>
            </a:r>
            <a:r>
              <a:rPr lang="fr-CA" sz="4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fr-CA" sz="400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M.A.Ps</a:t>
            </a:r>
            <a:r>
              <a:rPr lang="fr-CA" sz="4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., </a:t>
            </a:r>
            <a:r>
              <a:rPr lang="fr-CA" sz="400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L.Psych</a:t>
            </a:r>
            <a:r>
              <a:rPr lang="fr-CA" sz="40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fr-CA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2200"/>
            <a:ext cx="8415215" cy="685799"/>
          </a:xfrm>
        </p:spPr>
        <p:txBody>
          <a:bodyPr>
            <a:normAutofit/>
          </a:bodyPr>
          <a:lstStyle/>
          <a:p>
            <a:r>
              <a:rPr lang="fr-CA" sz="240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  <a:endParaRPr lang="fr-CA" sz="240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190" y="5701180"/>
            <a:ext cx="2975810" cy="1156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0342" y="4811486"/>
            <a:ext cx="7274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smtClean="0">
                <a:latin typeface="Calibri" charset="0"/>
                <a:ea typeface="Calibri" charset="0"/>
                <a:cs typeface="Calibri" charset="0"/>
              </a:rPr>
              <a:t>Dans le cadre du Congrès annuel de l’ADCNB</a:t>
            </a:r>
          </a:p>
          <a:p>
            <a:pPr algn="ctr"/>
            <a:r>
              <a:rPr lang="fr-CA" sz="2400" smtClean="0">
                <a:latin typeface="Calibri" charset="0"/>
                <a:ea typeface="Calibri" charset="0"/>
                <a:cs typeface="Calibri" charset="0"/>
              </a:rPr>
              <a:t>Fredericton, NB</a:t>
            </a:r>
          </a:p>
          <a:p>
            <a:pPr algn="ctr"/>
            <a:r>
              <a:rPr lang="fr-CA" sz="2400" smtClean="0">
                <a:latin typeface="Calibri" charset="0"/>
                <a:ea typeface="Calibri" charset="0"/>
                <a:cs typeface="Calibri" charset="0"/>
              </a:rPr>
              <a:t>Novembre 2017</a:t>
            </a:r>
            <a:endParaRPr lang="fr-CA" sz="24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679371" cy="4601183"/>
          </a:xfrm>
        </p:spPr>
        <p:txBody>
          <a:bodyPr/>
          <a:lstStyle/>
          <a:p>
            <a:r>
              <a:rPr lang="fr-CA" dirty="0" smtClean="0">
                <a:latin typeface="Calibri"/>
                <a:cs typeface="Calibri"/>
              </a:rPr>
              <a:t>Stratégies pour développer des relations interpersonnelles positives au travail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9371" y="849086"/>
            <a:ext cx="75329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Nourrir les relations avec les collègues</a:t>
            </a:r>
          </a:p>
          <a:p>
            <a:pPr marL="285750" indent="-285750">
              <a:buFont typeface="Arial" charset="0"/>
              <a:buChar char="•"/>
            </a:pPr>
            <a:endParaRPr lang="fr-FR" sz="28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Refuser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de diminuer les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autres</a:t>
            </a:r>
          </a:p>
          <a:p>
            <a:pPr marL="285750" indent="-285750">
              <a:buFont typeface="Arial" charset="0"/>
              <a:buChar char="•"/>
            </a:pPr>
            <a:endParaRPr lang="fr-FR" sz="28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Passer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du temps avec les personnes qui vous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appuient</a:t>
            </a:r>
          </a:p>
        </p:txBody>
      </p:sp>
    </p:spTree>
    <p:extLst>
      <p:ext uri="{BB962C8B-B14F-4D97-AF65-F5344CB8AC3E}">
        <p14:creationId xmlns:p14="http://schemas.microsoft.com/office/powerpoint/2010/main" val="3184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2- L’intelligence émotionnelle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434579"/>
            <a:ext cx="6123214" cy="38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L’intelligence émotionnelle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7744" y="1123836"/>
            <a:ext cx="6839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L’intelligence émotionnelle comprend les habilités de comprendre et de gérer ses émotions. </a:t>
            </a:r>
          </a:p>
          <a:p>
            <a:pPr marL="285750" indent="-285750">
              <a:buFont typeface="Arial"/>
              <a:buChar char="•"/>
            </a:pPr>
            <a:endParaRPr lang="fr-FR" sz="32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L’intelligence émotionnelle nous aide à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communiquer nos idées et à donner nos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rétroactions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positivement de sorte à engendrer une communication ouverte et une meilleure compréhension. </a:t>
            </a:r>
          </a:p>
        </p:txBody>
      </p:sp>
    </p:spTree>
    <p:extLst>
      <p:ext uri="{BB962C8B-B14F-4D97-AF65-F5344CB8AC3E}">
        <p14:creationId xmlns:p14="http://schemas.microsoft.com/office/powerpoint/2010/main" val="2062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5430" y="1123836"/>
            <a:ext cx="673928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3200">
                <a:latin typeface="Calibri"/>
                <a:ea typeface="Calibri" charset="0"/>
                <a:cs typeface="Calibri"/>
              </a:rPr>
              <a:t>Une bonne gestion des émotions nécessite des habilités de compréhension de ses émotions = intelligence émotionnelle</a:t>
            </a:r>
          </a:p>
          <a:p>
            <a:endParaRPr lang="fr-FR" altLang="en-US" sz="3200">
              <a:latin typeface="Calibri"/>
              <a:ea typeface="Calibri" charset="0"/>
              <a:cs typeface="Calibri"/>
            </a:endParaRPr>
          </a:p>
          <a:p>
            <a:r>
              <a:rPr lang="en-US" sz="3200">
                <a:latin typeface="Calibri"/>
                <a:cs typeface="Calibri"/>
              </a:rPr>
              <a:t>La </a:t>
            </a:r>
            <a:r>
              <a:rPr lang="en-US" sz="3200" err="1">
                <a:latin typeface="Calibri"/>
                <a:cs typeface="Calibri"/>
              </a:rPr>
              <a:t>capacité</a:t>
            </a:r>
            <a:r>
              <a:rPr lang="en-US" sz="3200">
                <a:latin typeface="Calibri"/>
                <a:cs typeface="Calibri"/>
              </a:rPr>
              <a:t> de la </a:t>
            </a:r>
            <a:r>
              <a:rPr lang="en-US" sz="3200" err="1">
                <a:latin typeface="Calibri"/>
                <a:cs typeface="Calibri"/>
              </a:rPr>
              <a:t>personne</a:t>
            </a:r>
            <a:r>
              <a:rPr lang="en-US" sz="3200">
                <a:latin typeface="Calibri"/>
                <a:cs typeface="Calibri"/>
              </a:rPr>
              <a:t> </a:t>
            </a:r>
            <a:r>
              <a:rPr lang="en-US" sz="3200" err="1">
                <a:latin typeface="Calibri"/>
                <a:cs typeface="Calibri"/>
              </a:rPr>
              <a:t>à</a:t>
            </a:r>
            <a:r>
              <a:rPr lang="en-US" sz="3200">
                <a:latin typeface="Calibri"/>
                <a:cs typeface="Calibri"/>
              </a:rPr>
              <a:t> </a:t>
            </a:r>
            <a:r>
              <a:rPr lang="en-US" sz="3200" err="1">
                <a:latin typeface="Calibri"/>
                <a:cs typeface="Calibri"/>
              </a:rPr>
              <a:t>gérer</a:t>
            </a:r>
            <a:r>
              <a:rPr lang="en-US" sz="3200">
                <a:latin typeface="Calibri"/>
                <a:cs typeface="Calibri"/>
              </a:rPr>
              <a:t> </a:t>
            </a:r>
            <a:r>
              <a:rPr lang="en-US" sz="3200" err="1">
                <a:latin typeface="Calibri"/>
                <a:cs typeface="Calibri"/>
              </a:rPr>
              <a:t>ses</a:t>
            </a:r>
            <a:r>
              <a:rPr lang="en-US" sz="3200">
                <a:latin typeface="Calibri"/>
                <a:cs typeface="Calibri"/>
              </a:rPr>
              <a:t> </a:t>
            </a:r>
            <a:r>
              <a:rPr lang="en-US" sz="3200" err="1">
                <a:latin typeface="Calibri"/>
                <a:cs typeface="Calibri"/>
              </a:rPr>
              <a:t>émotions</a:t>
            </a:r>
            <a:r>
              <a:rPr lang="en-US" sz="3200">
                <a:latin typeface="Calibri"/>
                <a:cs typeface="Calibri"/>
              </a:rPr>
              <a:t> de </a:t>
            </a:r>
            <a:r>
              <a:rPr lang="en-US" sz="3200" err="1">
                <a:latin typeface="Calibri"/>
                <a:cs typeface="Calibri"/>
              </a:rPr>
              <a:t>façon</a:t>
            </a:r>
            <a:r>
              <a:rPr lang="en-US" sz="3200">
                <a:latin typeface="Calibri"/>
                <a:cs typeface="Calibri"/>
              </a:rPr>
              <a:t> </a:t>
            </a:r>
            <a:r>
              <a:rPr lang="en-US" sz="3200" err="1">
                <a:latin typeface="Calibri"/>
                <a:cs typeface="Calibri"/>
              </a:rPr>
              <a:t>saine</a:t>
            </a:r>
            <a:r>
              <a:rPr lang="en-US" sz="3200">
                <a:latin typeface="Calibri"/>
                <a:cs typeface="Calibri"/>
              </a:rPr>
              <a:t> a un impact beaucoup plus </a:t>
            </a:r>
            <a:r>
              <a:rPr lang="en-US" sz="3200" err="1">
                <a:latin typeface="Calibri"/>
                <a:cs typeface="Calibri"/>
              </a:rPr>
              <a:t>significatif</a:t>
            </a:r>
            <a:r>
              <a:rPr lang="en-US" sz="3200">
                <a:latin typeface="Calibri"/>
                <a:cs typeface="Calibri"/>
              </a:rPr>
              <a:t> </a:t>
            </a:r>
            <a:r>
              <a:rPr lang="en-US" sz="3200" err="1">
                <a:latin typeface="Calibri"/>
                <a:cs typeface="Calibri"/>
              </a:rPr>
              <a:t>sur</a:t>
            </a:r>
            <a:r>
              <a:rPr lang="en-US" sz="3200">
                <a:latin typeface="Calibri"/>
                <a:cs typeface="Calibri"/>
              </a:rPr>
              <a:t> </a:t>
            </a:r>
            <a:r>
              <a:rPr lang="en-US" sz="3200" err="1">
                <a:latin typeface="Calibri"/>
                <a:cs typeface="Calibri"/>
              </a:rPr>
              <a:t>sa</a:t>
            </a:r>
            <a:r>
              <a:rPr lang="en-US" sz="3200">
                <a:latin typeface="Calibri"/>
                <a:cs typeface="Calibri"/>
              </a:rPr>
              <a:t> </a:t>
            </a:r>
            <a:r>
              <a:rPr lang="en-US" sz="3200" err="1">
                <a:latin typeface="Calibri"/>
                <a:cs typeface="Calibri"/>
              </a:rPr>
              <a:t>qualité</a:t>
            </a:r>
            <a:r>
              <a:rPr lang="en-US" sz="3200">
                <a:latin typeface="Calibri"/>
                <a:cs typeface="Calibri"/>
              </a:rPr>
              <a:t> de vie </a:t>
            </a:r>
            <a:r>
              <a:rPr lang="en-US" sz="3200" err="1">
                <a:latin typeface="Calibri"/>
                <a:cs typeface="Calibri"/>
              </a:rPr>
              <a:t>que</a:t>
            </a:r>
            <a:r>
              <a:rPr lang="en-US" sz="3200">
                <a:latin typeface="Calibri"/>
                <a:cs typeface="Calibri"/>
              </a:rPr>
              <a:t> son </a:t>
            </a:r>
            <a:r>
              <a:rPr lang="en-US" sz="3200" smtClean="0">
                <a:latin typeface="Calibri"/>
                <a:cs typeface="Calibri"/>
              </a:rPr>
              <a:t>QI.</a:t>
            </a:r>
          </a:p>
          <a:p>
            <a:endParaRPr lang="en-US"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2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Stratégies pour encourager la bonne gestion des émotions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5551" y="988908"/>
            <a:ext cx="77834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Validez les émotions</a:t>
            </a:r>
          </a:p>
          <a:p>
            <a:endParaRPr lang="fr-FR" sz="3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Examinez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la façon dont les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émotions vous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affectent</a:t>
            </a:r>
            <a:endParaRPr lang="fr-FR" sz="3200" dirty="0" smtClean="0">
              <a:solidFill>
                <a:srgbClr val="41414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sz="3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Communiquez avec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sensibilité</a:t>
            </a:r>
          </a:p>
          <a:p>
            <a:endParaRPr lang="fr-FR" sz="3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Permettez l’expression des émotions faciles et difficiles à gérer</a:t>
            </a:r>
            <a:endParaRPr lang="fr-FR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3- Développer un état d’esprit de croissance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21" y="5714360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1" y="828015"/>
            <a:ext cx="4790859" cy="48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>
                <a:latin typeface="Calibri"/>
                <a:cs typeface="Calibri"/>
              </a:rPr>
              <a:t>État</a:t>
            </a:r>
            <a:r>
              <a:rPr lang="en-US" smtClean="0">
                <a:latin typeface="Calibri"/>
                <a:cs typeface="Calibri"/>
              </a:rPr>
              <a:t> </a:t>
            </a:r>
            <a:r>
              <a:rPr lang="en-US" err="1" smtClean="0">
                <a:latin typeface="Calibri"/>
                <a:cs typeface="Calibri"/>
              </a:rPr>
              <a:t>d’esprit</a:t>
            </a:r>
            <a:r>
              <a:rPr lang="en-US" smtClean="0">
                <a:latin typeface="Calibri"/>
                <a:cs typeface="Calibri"/>
              </a:rPr>
              <a:t> (Mindset)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443" y="1123837"/>
            <a:ext cx="7921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smtClean="0"/>
              <a:t>      Fixe 	   </a:t>
            </a:r>
            <a:r>
              <a:rPr lang="fr-CA" sz="3200" smtClean="0"/>
              <a:t>			         	     </a:t>
            </a:r>
            <a:r>
              <a:rPr lang="fr-CA" sz="4000" smtClean="0"/>
              <a:t>de croissance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28" y="2614280"/>
            <a:ext cx="3807506" cy="1903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06" y="1989904"/>
            <a:ext cx="3126452" cy="31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Les </a:t>
            </a:r>
            <a:r>
              <a:rPr lang="en-US" err="1" smtClean="0">
                <a:latin typeface="Calibri"/>
                <a:cs typeface="Calibri"/>
              </a:rPr>
              <a:t>personnes</a:t>
            </a:r>
            <a:r>
              <a:rPr lang="en-US" smtClean="0">
                <a:latin typeface="Calibri"/>
                <a:cs typeface="Calibri"/>
              </a:rPr>
              <a:t> avec un </a:t>
            </a:r>
            <a:r>
              <a:rPr lang="en-US" i="1" err="1" smtClean="0">
                <a:latin typeface="Calibri"/>
                <a:cs typeface="Calibri"/>
              </a:rPr>
              <a:t>état</a:t>
            </a:r>
            <a:r>
              <a:rPr lang="en-US" i="1" smtClean="0">
                <a:latin typeface="Calibri"/>
                <a:cs typeface="Calibri"/>
              </a:rPr>
              <a:t> </a:t>
            </a:r>
            <a:r>
              <a:rPr lang="en-US" i="1" err="1" smtClean="0">
                <a:latin typeface="Calibri"/>
                <a:cs typeface="Calibri"/>
              </a:rPr>
              <a:t>d’esprit</a:t>
            </a:r>
            <a:r>
              <a:rPr lang="en-US" i="1" smtClean="0">
                <a:latin typeface="Calibri"/>
                <a:cs typeface="Calibri"/>
              </a:rPr>
              <a:t> de </a:t>
            </a:r>
            <a:r>
              <a:rPr lang="en-US" err="1" smtClean="0">
                <a:latin typeface="Calibri"/>
                <a:cs typeface="Calibri"/>
              </a:rPr>
              <a:t>croissance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57" y="5845360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328" y="773465"/>
            <a:ext cx="7229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Croient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que les talents peuvent être développés 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Les habiletés se développent avec le temps et l’effort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Voient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les erreurs comme une opportunité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de se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développer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et d’apprendre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Croient que l’effort créer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du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succès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Pensent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à la façon dont ils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apprennent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Voient la valeur du travail d’équipe et demandent de l’aide au besoin</a:t>
            </a:r>
            <a:endParaRPr lang="fr-CA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Les </a:t>
            </a:r>
            <a:r>
              <a:rPr lang="en-US" dirty="0" err="1" smtClean="0">
                <a:latin typeface="Calibri"/>
                <a:cs typeface="Calibri"/>
              </a:rPr>
              <a:t>personnes</a:t>
            </a:r>
            <a:r>
              <a:rPr lang="en-US" dirty="0" smtClean="0">
                <a:latin typeface="Calibri"/>
                <a:cs typeface="Calibri"/>
              </a:rPr>
              <a:t> avec un </a:t>
            </a:r>
            <a:r>
              <a:rPr lang="en-US" i="1" dirty="0" err="1" smtClean="0">
                <a:latin typeface="Calibri"/>
                <a:cs typeface="Calibri"/>
              </a:rPr>
              <a:t>état</a:t>
            </a:r>
            <a:r>
              <a:rPr lang="en-US" i="1" dirty="0" smtClean="0">
                <a:latin typeface="Calibri"/>
                <a:cs typeface="Calibri"/>
              </a:rPr>
              <a:t> </a:t>
            </a:r>
            <a:r>
              <a:rPr lang="en-US" i="1" dirty="0" err="1" smtClean="0">
                <a:latin typeface="Calibri"/>
                <a:cs typeface="Calibri"/>
              </a:rPr>
              <a:t>d’esprit</a:t>
            </a:r>
            <a:r>
              <a:rPr lang="en-US" i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fixe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328" y="794479"/>
            <a:ext cx="7229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Mettent beaucoup d’énergie à «paraitre intelligents »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Croient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que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le talent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seul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créer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du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succès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Croient que les talents et les habiletés sont fixes, soit que tu l’as ou que tu ne l’as pas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Sont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réticents à relever les défis 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Préfèrent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rester dans leur zone de confort </a:t>
            </a: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Craignent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faire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des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erreurs</a:t>
            </a:r>
          </a:p>
        </p:txBody>
      </p:sp>
    </p:spTree>
    <p:extLst>
      <p:ext uri="{BB962C8B-B14F-4D97-AF65-F5344CB8AC3E}">
        <p14:creationId xmlns:p14="http://schemas.microsoft.com/office/powerpoint/2010/main" val="11730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443" y="1123837"/>
            <a:ext cx="7921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smtClean="0"/>
              <a:t>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54"/>
            <a:ext cx="12103914" cy="49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La situation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315" y="878305"/>
            <a:ext cx="79047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smtClean="0">
                <a:latin typeface="Calibri" charset="0"/>
                <a:ea typeface="Calibri" charset="0"/>
                <a:cs typeface="Calibri" charset="0"/>
              </a:rPr>
              <a:t>Les troubles de santé mentale peuvent toucher tout le monde</a:t>
            </a:r>
          </a:p>
          <a:p>
            <a:endParaRPr lang="fr-CA" sz="240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fr-CA" sz="2400" smtClean="0">
                <a:latin typeface="Calibri" charset="0"/>
                <a:ea typeface="Calibri" charset="0"/>
                <a:cs typeface="Calibri" charset="0"/>
              </a:rPr>
              <a:t>Un Canadien sur cinq est affecté par des problèmes de santé mentale.</a:t>
            </a:r>
          </a:p>
          <a:p>
            <a:endParaRPr lang="fr-CA" sz="240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fr-CA" sz="2400" smtClean="0">
                <a:latin typeface="Calibri" charset="0"/>
                <a:ea typeface="Calibri" charset="0"/>
                <a:cs typeface="Calibri" charset="0"/>
              </a:rPr>
              <a:t>Les problèmes de santé psychologique réduisent la productivité de la main-d’œuvre canadienne</a:t>
            </a:r>
          </a:p>
          <a:p>
            <a:endParaRPr lang="fr-CA" sz="240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fr-CA" sz="2400" smtClean="0">
                <a:latin typeface="Calibri" charset="0"/>
                <a:ea typeface="Calibri" charset="0"/>
                <a:cs typeface="Calibri" charset="0"/>
              </a:rPr>
              <a:t>Seulement 23 % des travailleurs canadiens disent se sentir à l’aise d’aborder la question de leur santé psychologique avec leur employeur</a:t>
            </a:r>
          </a:p>
          <a:p>
            <a:endParaRPr lang="fr-CA" sz="2400">
              <a:latin typeface="Calibri" charset="0"/>
              <a:ea typeface="Calibri" charset="0"/>
              <a:cs typeface="Calibri" charset="0"/>
            </a:endParaRPr>
          </a:p>
          <a:p>
            <a:r>
              <a:rPr lang="fr-CA">
                <a:latin typeface="Calibri" charset="0"/>
                <a:ea typeface="Calibri" charset="0"/>
                <a:cs typeface="Calibri" charset="0"/>
              </a:rPr>
              <a:t>tiré de : Commission de la santé mentale du Canada  et le  Centre canadien d’hygiène et de sécurité au travail</a:t>
            </a:r>
          </a:p>
          <a:p>
            <a:endParaRPr lang="fr-CA" sz="24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83429" cy="4601183"/>
          </a:xfrm>
        </p:spPr>
        <p:txBody>
          <a:bodyPr>
            <a:normAutofit/>
          </a:bodyPr>
          <a:lstStyle/>
          <a:p>
            <a:r>
              <a:rPr lang="fr-CA" sz="3200" dirty="0" smtClean="0"/>
              <a:t>4- Le sentiment de compétence et le professionnalisme</a:t>
            </a:r>
            <a:endParaRPr lang="fr-CA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49" y="5823753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5" y="1123837"/>
            <a:ext cx="6912429" cy="45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057" y="1123837"/>
            <a:ext cx="7347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Un sentiment de compétence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en milieu de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travail permet d’être plus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confortable dans l’exercice de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ses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fonctions et de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ses habilités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à </a:t>
            </a:r>
            <a:r>
              <a:rPr lang="fr-FR" sz="3200" dirty="0" smtClean="0">
                <a:latin typeface="Calibri" charset="0"/>
                <a:ea typeface="Calibri" charset="0"/>
                <a:cs typeface="Calibri" charset="0"/>
              </a:rPr>
              <a:t>s’ajuster </a:t>
            </a:r>
            <a:r>
              <a:rPr lang="fr-FR" sz="3200" dirty="0">
                <a:latin typeface="Calibri" charset="0"/>
                <a:ea typeface="Calibri" charset="0"/>
                <a:cs typeface="Calibri" charset="0"/>
              </a:rPr>
              <a:t>positivement aux nouvelles exigences et aux changements de l’organisation.   </a:t>
            </a:r>
          </a:p>
          <a:p>
            <a:endParaRPr lang="fr-FR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" y="1123837"/>
            <a:ext cx="3514409" cy="4601183"/>
          </a:xfrm>
        </p:spPr>
        <p:txBody>
          <a:bodyPr/>
          <a:lstStyle/>
          <a:p>
            <a:r>
              <a:rPr lang="fr-CA" dirty="0" smtClean="0"/>
              <a:t>Développer le </a:t>
            </a:r>
            <a:r>
              <a:rPr lang="fr-CA" dirty="0" smtClean="0"/>
              <a:t>sentiment de compétence et de professionnalisme 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7328" y="1354669"/>
            <a:ext cx="80516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3600" dirty="0">
                <a:latin typeface="Calibri" charset="0"/>
                <a:ea typeface="Calibri" charset="0"/>
                <a:cs typeface="Calibri" charset="0"/>
              </a:rPr>
              <a:t>Rechercher la formation et l’éducation </a:t>
            </a: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requises</a:t>
            </a:r>
          </a:p>
          <a:p>
            <a:pPr marL="457200" indent="-457200">
              <a:buFont typeface="Arial" charset="0"/>
              <a:buChar char="•"/>
            </a:pPr>
            <a:endParaRPr lang="fr-FR" sz="36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Poser </a:t>
            </a:r>
            <a:r>
              <a:rPr lang="fr-FR" sz="3600" dirty="0">
                <a:latin typeface="Calibri" charset="0"/>
                <a:ea typeface="Calibri" charset="0"/>
                <a:cs typeface="Calibri" charset="0"/>
              </a:rPr>
              <a:t>des </a:t>
            </a: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questions</a:t>
            </a:r>
            <a:endParaRPr lang="fr-FR" sz="36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endParaRPr lang="fr-FR" sz="36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Profiter </a:t>
            </a:r>
            <a:r>
              <a:rPr lang="fr-FR" sz="3600" dirty="0">
                <a:latin typeface="Calibri" charset="0"/>
                <a:ea typeface="Calibri" charset="0"/>
                <a:cs typeface="Calibri" charset="0"/>
              </a:rPr>
              <a:t>des opportunités d’apprentissage </a:t>
            </a: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offerts</a:t>
            </a:r>
            <a:endParaRPr lang="fr-FR" sz="36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329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518950" cy="4601183"/>
          </a:xfrm>
        </p:spPr>
        <p:txBody>
          <a:bodyPr/>
          <a:lstStyle/>
          <a:p>
            <a:r>
              <a:rPr lang="fr-CA" dirty="0"/>
              <a:t>Développer le sentiment de compétence et de professionnalisme 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705" y="892928"/>
            <a:ext cx="7347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3600" dirty="0">
                <a:latin typeface="Calibri" charset="0"/>
                <a:ea typeface="Calibri" charset="0"/>
                <a:cs typeface="Calibri" charset="0"/>
              </a:rPr>
              <a:t>Participer aux activités de la communauté de </a:t>
            </a: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l’organisation</a:t>
            </a:r>
          </a:p>
          <a:p>
            <a:pPr marL="457200" indent="-457200">
              <a:buFont typeface="Arial" charset="0"/>
              <a:buChar char="•"/>
            </a:pPr>
            <a:endParaRPr lang="fr-FR" sz="36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Consulter </a:t>
            </a:r>
            <a:r>
              <a:rPr lang="fr-FR" sz="3600" dirty="0">
                <a:latin typeface="Calibri" charset="0"/>
                <a:ea typeface="Calibri" charset="0"/>
                <a:cs typeface="Calibri" charset="0"/>
              </a:rPr>
              <a:t>des collègues de travail </a:t>
            </a: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d’expérience</a:t>
            </a:r>
            <a:endParaRPr lang="fr-FR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5 </a:t>
            </a:r>
            <a:r>
              <a:rPr lang="fr-CA" dirty="0" smtClean="0">
                <a:latin typeface="Calibri"/>
                <a:cs typeface="Calibri"/>
              </a:rPr>
              <a:t>– Développer une bonne capacité d’adaptation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057" y="1123837"/>
            <a:ext cx="7347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Une bonne capacité d’adaptation permet de réduire </a:t>
            </a:r>
            <a:r>
              <a:rPr lang="fr-FR" sz="3600" dirty="0">
                <a:latin typeface="Calibri" charset="0"/>
                <a:ea typeface="Calibri" charset="0"/>
                <a:cs typeface="Calibri" charset="0"/>
              </a:rPr>
              <a:t>le stress </a:t>
            </a: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et de s’adapter </a:t>
            </a:r>
            <a:r>
              <a:rPr lang="fr-FR" sz="3600" dirty="0">
                <a:latin typeface="Calibri" charset="0"/>
                <a:ea typeface="Calibri" charset="0"/>
                <a:cs typeface="Calibri" charset="0"/>
              </a:rPr>
              <a:t>aux changements dans </a:t>
            </a: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fr-FR" sz="3600" dirty="0">
                <a:latin typeface="Calibri" charset="0"/>
                <a:ea typeface="Calibri" charset="0"/>
                <a:cs typeface="Calibri" charset="0"/>
              </a:rPr>
              <a:t>vie personnelle et </a:t>
            </a:r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professionnelle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/>
                <a:cs typeface="Calibri"/>
              </a:rPr>
              <a:t>Capacité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d’adaptation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057" y="1123837"/>
            <a:ext cx="7347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Les stratégies d’adaptation comprennent:</a:t>
            </a:r>
          </a:p>
          <a:p>
            <a:endParaRPr lang="fr-FR" sz="24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Habiletés de gestion du stress</a:t>
            </a:r>
          </a:p>
          <a:p>
            <a:endParaRPr lang="fr-FR" sz="24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Stratégies proactives pour gérer les changements organisationnels </a:t>
            </a:r>
            <a:endParaRPr lang="fr-FR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endParaRPr lang="fr-FR" sz="24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Stratégies </a:t>
            </a:r>
            <a:r>
              <a:rPr lang="fr-FR" sz="2400" dirty="0">
                <a:latin typeface="Calibri" charset="0"/>
                <a:ea typeface="Calibri" charset="0"/>
                <a:cs typeface="Calibri" charset="0"/>
              </a:rPr>
              <a:t>de soutien envers les personnes qui doivent vivre des transitions personnelles ou professionnels reliées à une réorganisation organisationnelle.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endParaRPr lang="en-US" sz="1200" dirty="0"/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pPr marL="171450" indent="-171450">
              <a:buFont typeface="Arial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72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/>
                <a:cs typeface="Calibri"/>
              </a:rPr>
              <a:t>Développer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la </a:t>
            </a:r>
            <a:r>
              <a:rPr lang="en-US" dirty="0" err="1" smtClean="0">
                <a:latin typeface="Calibri"/>
                <a:cs typeface="Calibri"/>
              </a:rPr>
              <a:t>capacité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d’adaptation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7328" y="792938"/>
            <a:ext cx="73478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Identifier les sources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stress et développer des pistes de solutions et d’actions pour le réduire.  </a:t>
            </a:r>
          </a:p>
          <a:p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Apprendre à décomposer un problème en petites tranches de sorte à pouvoir identifier les éléments sur lesquels il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est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possible d’agir. </a:t>
            </a:r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Consulter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les collègues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pour mettre en valeur les habilités combinées de résolution de problèmes.  </a:t>
            </a:r>
          </a:p>
          <a:p>
            <a:endParaRPr lang="fr-FR"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686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Développer</a:t>
            </a:r>
            <a:r>
              <a:rPr lang="en-US" dirty="0">
                <a:latin typeface="Calibri"/>
                <a:cs typeface="Calibri"/>
              </a:rPr>
              <a:t> la </a:t>
            </a:r>
            <a:r>
              <a:rPr lang="en-US" dirty="0" err="1">
                <a:latin typeface="Calibri"/>
                <a:cs typeface="Calibri"/>
              </a:rPr>
              <a:t>capacité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d’adaptation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8" y="1123837"/>
            <a:ext cx="722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>
              <a:latin typeface="Calibri"/>
              <a:ea typeface="Calibri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6254" y="767564"/>
            <a:ext cx="73478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Clarifier au besoin les changements prévus durant la période de transition.  </a:t>
            </a:r>
          </a:p>
          <a:p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Allouer du temps pour les activités récréatives qui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procurent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du plaisir et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permettent de se détendre et se ressourcer.</a:t>
            </a:r>
          </a:p>
          <a:p>
            <a:pPr marL="285750" indent="-285750">
              <a:buFont typeface="Arial"/>
              <a:buChar char="•"/>
            </a:pPr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Adopter un mode de vie sain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(activité physique, bonnes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habitudes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alimentaires, méditation)</a:t>
            </a:r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1200" dirty="0"/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r>
              <a:rPr lang="en-US" sz="1600" dirty="0"/>
              <a:t> </a:t>
            </a:r>
          </a:p>
          <a:p>
            <a:endParaRPr lang="fr-FR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16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En savoir plus quant à la résilience</a:t>
            </a:r>
            <a:r>
              <a:rPr lang="is-IS" smtClean="0"/>
              <a:t>…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63" y="5846307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7325" y="1244184"/>
            <a:ext cx="740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mtClean="0"/>
          </a:p>
          <a:p>
            <a:endParaRPr lang="fr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30" y="1009690"/>
            <a:ext cx="8445129" cy="48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Pour davantage de ressources</a:t>
            </a:r>
            <a:r>
              <a:rPr lang="is-IS" smtClean="0"/>
              <a:t> ou pour communiquer avec moi...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1123837"/>
            <a:ext cx="7141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smtClean="0">
                <a:solidFill>
                  <a:srgbClr val="3A5AC6"/>
                </a:solidFill>
                <a:hlinkClick r:id="rId3"/>
              </a:rPr>
              <a:t>grandiretdevenir@gmail.com</a:t>
            </a:r>
            <a:endParaRPr lang="fr-CA" sz="3600" smtClean="0">
              <a:solidFill>
                <a:srgbClr val="3A5AC6"/>
              </a:solidFill>
            </a:endParaRPr>
          </a:p>
          <a:p>
            <a:endParaRPr lang="fr-CA" sz="3600">
              <a:solidFill>
                <a:srgbClr val="3A5AC6"/>
              </a:solidFill>
            </a:endParaRPr>
          </a:p>
          <a:p>
            <a:r>
              <a:rPr lang="fr-CA" sz="3600" smtClean="0">
                <a:solidFill>
                  <a:srgbClr val="3A5AC6"/>
                </a:solidFill>
                <a:hlinkClick r:id="rId4"/>
              </a:rPr>
              <a:t>www.grandiretdevenir.ca</a:t>
            </a:r>
            <a:endParaRPr lang="fr-CA" sz="3600" smtClean="0">
              <a:solidFill>
                <a:srgbClr val="3A5AC6"/>
              </a:solidFill>
            </a:endParaRPr>
          </a:p>
          <a:p>
            <a:endParaRPr lang="fr-CA" sz="3600">
              <a:solidFill>
                <a:srgbClr val="3A5AC6"/>
              </a:solidFill>
            </a:endParaRPr>
          </a:p>
          <a:p>
            <a:endParaRPr lang="fr-CA" sz="3600" smtClean="0">
              <a:solidFill>
                <a:srgbClr val="3A5AC6"/>
              </a:solidFill>
            </a:endParaRPr>
          </a:p>
          <a:p>
            <a:r>
              <a:rPr lang="fr-CA" sz="3600" smtClean="0"/>
              <a:t>Merci </a:t>
            </a:r>
            <a:r>
              <a:rPr lang="fr-CA" sz="3600" smtClean="0">
                <a:sym typeface="Wingdings"/>
              </a:rPr>
              <a:t></a:t>
            </a:r>
          </a:p>
          <a:p>
            <a:endParaRPr lang="fr-CA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44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La situation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315" y="650354"/>
            <a:ext cx="79047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fr-CA" sz="2800" dirty="0" smtClean="0">
                <a:latin typeface="Calibri" charset="0"/>
                <a:ea typeface="Calibri" charset="0"/>
                <a:cs typeface="Calibri" charset="0"/>
              </a:rPr>
              <a:t>Au Canada, les problèmes de santé psychologique et les maladies psychologiques sont la principale cause d’invalidité</a:t>
            </a:r>
          </a:p>
          <a:p>
            <a:endParaRPr lang="fr-CA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fr-CA" sz="2800" dirty="0" smtClean="0">
                <a:latin typeface="Calibri" charset="0"/>
                <a:ea typeface="Calibri" charset="0"/>
                <a:cs typeface="Calibri" charset="0"/>
              </a:rPr>
              <a:t>Les problèmes de santé psychologique coûtent à l’économie canadienne environ 51 milliards de dollars par année. De cette somme, 20 milliards de dollars sont associés à des problèmes psychologiques liés au milieu de travail</a:t>
            </a:r>
          </a:p>
          <a:p>
            <a:endParaRPr lang="fr-CA" sz="24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fr-CA" dirty="0">
                <a:latin typeface="Calibri" charset="0"/>
                <a:ea typeface="Calibri" charset="0"/>
                <a:cs typeface="Calibri" charset="0"/>
              </a:rPr>
              <a:t>tiré de : Commission de la santé mentale du Canada  et le  Centre canadien d’hygiène et de sécurité au travail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7" y="1191851"/>
            <a:ext cx="2947482" cy="4601183"/>
          </a:xfrm>
        </p:spPr>
        <p:txBody>
          <a:bodyPr/>
          <a:lstStyle/>
          <a:p>
            <a:r>
              <a:rPr lang="fr-CA" smtClean="0"/>
              <a:t>La résilience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315" y="878305"/>
            <a:ext cx="79047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320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en-US" sz="3200" err="1">
                <a:latin typeface="Calibri" charset="0"/>
                <a:ea typeface="Calibri" charset="0"/>
                <a:cs typeface="Calibri" charset="0"/>
              </a:rPr>
              <a:t>résilience</a:t>
            </a:r>
            <a:r>
              <a:rPr lang="en-US" sz="320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err="1">
                <a:latin typeface="Calibri" charset="0"/>
                <a:ea typeface="Calibri" charset="0"/>
                <a:cs typeface="Calibri" charset="0"/>
              </a:rPr>
              <a:t>reflète</a:t>
            </a:r>
            <a:r>
              <a:rPr lang="en-US" sz="320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err="1">
                <a:latin typeface="Calibri" charset="0"/>
                <a:ea typeface="Calibri" charset="0"/>
                <a:cs typeface="Calibri" charset="0"/>
              </a:rPr>
              <a:t>l’habileté</a:t>
            </a:r>
            <a:r>
              <a:rPr lang="en-US" sz="320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3200" err="1">
                <a:latin typeface="Calibri" charset="0"/>
                <a:ea typeface="Calibri" charset="0"/>
                <a:cs typeface="Calibri" charset="0"/>
              </a:rPr>
              <a:t>rebondir</a:t>
            </a:r>
            <a:r>
              <a:rPr lang="en-US" sz="3200">
                <a:latin typeface="Calibri" charset="0"/>
                <a:ea typeface="Calibri" charset="0"/>
                <a:cs typeface="Calibri" charset="0"/>
              </a:rPr>
              <a:t> face </a:t>
            </a:r>
            <a:r>
              <a:rPr lang="en-US" sz="3200" err="1">
                <a:latin typeface="Calibri" charset="0"/>
                <a:ea typeface="Calibri" charset="0"/>
                <a:cs typeface="Calibri" charset="0"/>
              </a:rPr>
              <a:t>à</a:t>
            </a:r>
            <a:r>
              <a:rPr lang="en-US" sz="320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err="1" smtClean="0">
                <a:latin typeface="Calibri" charset="0"/>
                <a:ea typeface="Calibri" charset="0"/>
                <a:cs typeface="Calibri" charset="0"/>
              </a:rPr>
              <a:t>l’adversité</a:t>
            </a:r>
            <a:r>
              <a:rPr lang="en-US" sz="320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err="1" smtClean="0">
                <a:latin typeface="Calibri" charset="0"/>
                <a:ea typeface="Calibri" charset="0"/>
                <a:cs typeface="Calibri" charset="0"/>
              </a:rPr>
              <a:t>ou</a:t>
            </a:r>
            <a:r>
              <a:rPr lang="en-US" sz="320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err="1" smtClean="0">
                <a:latin typeface="Calibri" charset="0"/>
                <a:ea typeface="Calibri" charset="0"/>
                <a:cs typeface="Calibri" charset="0"/>
              </a:rPr>
              <a:t>à</a:t>
            </a:r>
            <a:r>
              <a:rPr lang="en-US" sz="320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err="1" smtClean="0">
                <a:latin typeface="Calibri" charset="0"/>
                <a:ea typeface="Calibri" charset="0"/>
                <a:cs typeface="Calibri" charset="0"/>
              </a:rPr>
              <a:t>une</a:t>
            </a:r>
            <a:r>
              <a:rPr lang="en-US" sz="3200" smtClean="0">
                <a:latin typeface="Calibri" charset="0"/>
                <a:ea typeface="Calibri" charset="0"/>
                <a:cs typeface="Calibri" charset="0"/>
              </a:rPr>
              <a:t> situation difficile.</a:t>
            </a:r>
            <a:endParaRPr lang="fr-FR" sz="3200">
              <a:latin typeface="Calibri" charset="0"/>
              <a:ea typeface="Calibri" charset="0"/>
              <a:cs typeface="Calibri" charset="0"/>
            </a:endParaRPr>
          </a:p>
          <a:p>
            <a:endParaRPr lang="fr-CA" sz="320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3200">
                <a:latin typeface="Calibri" charset="0"/>
                <a:ea typeface="Calibri" charset="0"/>
                <a:cs typeface="Calibri" charset="0"/>
              </a:rPr>
              <a:t>Les outils de la résilience sont des forces individuelles et organisationnelles qui nous permettent plus facilement de gérer le changement, de s’ajuster au changement et d’apprendre de l’expérience vécue. </a:t>
            </a:r>
            <a:endParaRPr lang="en-US" sz="3200">
              <a:latin typeface="Calibri" charset="0"/>
              <a:ea typeface="Calibri" charset="0"/>
              <a:cs typeface="Calibri" charset="0"/>
            </a:endParaRPr>
          </a:p>
          <a:p>
            <a:endParaRPr lang="fr-CA" sz="32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fr-FR" sz="3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résilience est la capacité d'un système, d'une entreprise ou d'un individu à maintenir son objectif principal et son intégrité face à des circonstances radicalement </a:t>
            </a:r>
            <a:r>
              <a:rPr lang="fr-FR" sz="360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changeantes (</a:t>
            </a:r>
            <a:r>
              <a:rPr lang="is-IS" sz="360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Andrew Zolli)</a:t>
            </a:r>
            <a:endParaRPr lang="fr-CA" sz="36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La résilience et le bonheur se développent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14581"/>
              </p:ext>
            </p:extLst>
          </p:nvPr>
        </p:nvGraphicFramePr>
        <p:xfrm>
          <a:off x="4505230" y="1354383"/>
          <a:ext cx="6244828" cy="443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3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7" y="1191851"/>
            <a:ext cx="2947482" cy="4601183"/>
          </a:xfrm>
        </p:spPr>
        <p:txBody>
          <a:bodyPr/>
          <a:lstStyle/>
          <a:p>
            <a:r>
              <a:rPr lang="fr-CA" smtClean="0"/>
              <a:t>Pourquoi parler de résilience au travail ?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315" y="1191851"/>
            <a:ext cx="79047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Les changements rapides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dans l’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industrie</a:t>
            </a:r>
          </a:p>
          <a:p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Le besoin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d’assumer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plusieurs rôles en milieu de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travail et dans les diverses sphères de la vie</a:t>
            </a:r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Les modifications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tâches</a:t>
            </a:r>
          </a:p>
          <a:p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La pression </a:t>
            </a:r>
            <a:r>
              <a:rPr lang="fr-FR" sz="2800" dirty="0" smtClean="0">
                <a:latin typeface="Calibri" charset="0"/>
                <a:ea typeface="Calibri" charset="0"/>
                <a:cs typeface="Calibri" charset="0"/>
              </a:rPr>
              <a:t>pour être des plus performants en </a:t>
            </a: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milieu de travail</a:t>
            </a:r>
          </a:p>
          <a:p>
            <a:endParaRPr lang="fr-FR" sz="28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sz="2800" dirty="0">
                <a:latin typeface="Calibri" charset="0"/>
                <a:ea typeface="Calibri" charset="0"/>
                <a:cs typeface="Calibri" charset="0"/>
              </a:rPr>
              <a:t>L’incertitude du marché et du futur</a:t>
            </a:r>
          </a:p>
        </p:txBody>
      </p:sp>
    </p:spTree>
    <p:extLst>
      <p:ext uri="{BB962C8B-B14F-4D97-AF65-F5344CB8AC3E}">
        <p14:creationId xmlns:p14="http://schemas.microsoft.com/office/powerpoint/2010/main" val="19991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Comment développer la résilience au travail</a:t>
            </a:r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15" y="800613"/>
            <a:ext cx="7151914" cy="47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81580"/>
            <a:ext cx="3483428" cy="4601183"/>
          </a:xfrm>
        </p:spPr>
        <p:txBody>
          <a:bodyPr/>
          <a:lstStyle/>
          <a:p>
            <a:r>
              <a:rPr lang="fr-CA" dirty="0" smtClean="0"/>
              <a:t>1 - Les relations interpersonnelles positives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793034"/>
            <a:ext cx="2735179" cy="9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19" y="6368369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>
                <a:latin typeface="Century Gothic" charset="0"/>
                <a:ea typeface="Century Gothic" charset="0"/>
                <a:cs typeface="Century Gothic" charset="0"/>
              </a:rPr>
              <a:t>www.grandiretdevenir.ca</a:t>
            </a:r>
            <a:endParaRPr lang="fr-CA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0210" y="981580"/>
            <a:ext cx="75518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3200">
                <a:latin typeface="Calibri" charset="0"/>
                <a:ea typeface="Calibri" charset="0"/>
                <a:cs typeface="Calibri" charset="0"/>
              </a:rPr>
              <a:t>Les outils les plus importants de la résilience sont les relations interpersonnelles, les réseaux sociaux, la famille, les amis et les collègues de travail. </a:t>
            </a:r>
          </a:p>
          <a:p>
            <a:endParaRPr lang="fr-FR" sz="320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ndiretdevenir" id="{E69148FB-EC15-FF49-BD7E-5D836647EDC4}" vid="{77B12577-1153-FD42-8175-F9B44193F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Grandiretdevenir</Template>
  <TotalTime>1640</TotalTime>
  <Words>896</Words>
  <Application>Microsoft Macintosh PowerPoint</Application>
  <PresentationFormat>Widescreen</PresentationFormat>
  <Paragraphs>183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Century Gothic</vt:lpstr>
      <vt:lpstr>Corbel</vt:lpstr>
      <vt:lpstr>Trebuchet MS</vt:lpstr>
      <vt:lpstr>Wingdings</vt:lpstr>
      <vt:lpstr>Wingdings 2</vt:lpstr>
      <vt:lpstr>Arial</vt:lpstr>
      <vt:lpstr>Frame</vt:lpstr>
      <vt:lpstr>Développer la résilience en milieu de travail  Présenté par Manon Porelle, M.A.Ps., L.Psych.</vt:lpstr>
      <vt:lpstr>La situation</vt:lpstr>
      <vt:lpstr>La situation</vt:lpstr>
      <vt:lpstr>La résilience</vt:lpstr>
      <vt:lpstr>PowerPoint Presentation</vt:lpstr>
      <vt:lpstr>La résilience et le bonheur se développent</vt:lpstr>
      <vt:lpstr>Pourquoi parler de résilience au travail ?</vt:lpstr>
      <vt:lpstr>Comment développer la résilience au travail</vt:lpstr>
      <vt:lpstr>1 - Les relations interpersonnelles positives</vt:lpstr>
      <vt:lpstr>Stratégies pour développer des relations interpersonnelles positives au travail</vt:lpstr>
      <vt:lpstr>2- L’intelligence émotionnelle</vt:lpstr>
      <vt:lpstr>L’intelligence émotionnelle</vt:lpstr>
      <vt:lpstr>PowerPoint Presentation</vt:lpstr>
      <vt:lpstr>Stratégies pour encourager la bonne gestion des émotions</vt:lpstr>
      <vt:lpstr>3- Développer un état d’esprit de croissance</vt:lpstr>
      <vt:lpstr>État d’esprit (Mindset)</vt:lpstr>
      <vt:lpstr>Les personnes avec un état d’esprit de croissance</vt:lpstr>
      <vt:lpstr>Les personnes avec un état d’esprit fixe</vt:lpstr>
      <vt:lpstr>PowerPoint Presentation</vt:lpstr>
      <vt:lpstr>4- Le sentiment de compétence et le professionnalisme</vt:lpstr>
      <vt:lpstr>PowerPoint Presentation</vt:lpstr>
      <vt:lpstr>Développer le sentiment de compétence et de professionnalisme </vt:lpstr>
      <vt:lpstr>Développer le sentiment de compétence et de professionnalisme </vt:lpstr>
      <vt:lpstr>5 – Développer une bonne capacité d’adaptation</vt:lpstr>
      <vt:lpstr>Capacité d’adaptation</vt:lpstr>
      <vt:lpstr>Développer la capacité d’adaptation</vt:lpstr>
      <vt:lpstr>Développer la capacité d’adaptation</vt:lpstr>
      <vt:lpstr>En savoir plus quant à la résilience…</vt:lpstr>
      <vt:lpstr>Pour davantage de ressources ou pour communiquer avec moi...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Développer la résilience chez les enfants pour leur permettre de s’épanouir</dc:title>
  <dc:creator>Microsoft Office User</dc:creator>
  <cp:lastModifiedBy>Manon Porelle</cp:lastModifiedBy>
  <cp:revision>55</cp:revision>
  <dcterms:created xsi:type="dcterms:W3CDTF">2017-03-12T11:40:01Z</dcterms:created>
  <dcterms:modified xsi:type="dcterms:W3CDTF">2017-11-02T23:41:56Z</dcterms:modified>
</cp:coreProperties>
</file>